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386" r:id="rId3"/>
    <p:sldId id="267" r:id="rId4"/>
    <p:sldId id="471" r:id="rId5"/>
    <p:sldId id="475" r:id="rId6"/>
    <p:sldId id="476" r:id="rId7"/>
    <p:sldId id="478" r:id="rId8"/>
    <p:sldId id="487" r:id="rId9"/>
    <p:sldId id="489" r:id="rId10"/>
    <p:sldId id="514" r:id="rId11"/>
    <p:sldId id="477" r:id="rId12"/>
    <p:sldId id="479" r:id="rId13"/>
    <p:sldId id="480" r:id="rId14"/>
    <p:sldId id="481" r:id="rId15"/>
    <p:sldId id="483" r:id="rId16"/>
    <p:sldId id="482" r:id="rId17"/>
    <p:sldId id="484" r:id="rId18"/>
    <p:sldId id="486" r:id="rId19"/>
    <p:sldId id="485" r:id="rId20"/>
    <p:sldId id="490" r:id="rId21"/>
    <p:sldId id="491" r:id="rId22"/>
    <p:sldId id="492" r:id="rId23"/>
    <p:sldId id="497" r:id="rId24"/>
    <p:sldId id="494" r:id="rId25"/>
    <p:sldId id="495" r:id="rId26"/>
    <p:sldId id="493" r:id="rId27"/>
    <p:sldId id="499" r:id="rId28"/>
    <p:sldId id="519" r:id="rId29"/>
    <p:sldId id="500" r:id="rId30"/>
    <p:sldId id="504" r:id="rId31"/>
    <p:sldId id="501" r:id="rId32"/>
    <p:sldId id="505" r:id="rId33"/>
    <p:sldId id="506" r:id="rId34"/>
    <p:sldId id="508" r:id="rId35"/>
    <p:sldId id="515" r:id="rId36"/>
    <p:sldId id="502" r:id="rId37"/>
    <p:sldId id="512" r:id="rId38"/>
    <p:sldId id="520" r:id="rId39"/>
    <p:sldId id="537" r:id="rId40"/>
    <p:sldId id="509" r:id="rId41"/>
    <p:sldId id="511" r:id="rId42"/>
    <p:sldId id="510" r:id="rId43"/>
    <p:sldId id="513" r:id="rId44"/>
    <p:sldId id="516" r:id="rId45"/>
    <p:sldId id="518" r:id="rId46"/>
    <p:sldId id="474" r:id="rId47"/>
    <p:sldId id="521" r:id="rId48"/>
    <p:sldId id="522" r:id="rId49"/>
    <p:sldId id="531" r:id="rId50"/>
    <p:sldId id="532" r:id="rId51"/>
    <p:sldId id="535" r:id="rId52"/>
    <p:sldId id="472" r:id="rId53"/>
    <p:sldId id="463" r:id="rId54"/>
    <p:sldId id="523" r:id="rId55"/>
    <p:sldId id="524" r:id="rId56"/>
    <p:sldId id="525" r:id="rId57"/>
    <p:sldId id="526" r:id="rId58"/>
    <p:sldId id="538" r:id="rId59"/>
    <p:sldId id="541" r:id="rId60"/>
    <p:sldId id="546" r:id="rId61"/>
    <p:sldId id="547" r:id="rId62"/>
    <p:sldId id="540" r:id="rId63"/>
    <p:sldId id="542" r:id="rId64"/>
    <p:sldId id="543" r:id="rId65"/>
    <p:sldId id="544" r:id="rId66"/>
    <p:sldId id="545" r:id="rId67"/>
  </p:sldIdLst>
  <p:sldSz cx="9144000" cy="6858000" type="screen4x3"/>
  <p:notesSz cx="6858000" cy="9144000"/>
  <p:defaultTextStyle>
    <a:defPPr>
      <a:defRPr lang="vi-V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0099"/>
    <a:srgbClr val="984807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15" autoAdjust="0"/>
    <p:restoredTop sz="93445" autoAdjust="0"/>
  </p:normalViewPr>
  <p:slideViewPr>
    <p:cSldViewPr snapToGrid="0">
      <p:cViewPr varScale="1">
        <p:scale>
          <a:sx n="91" d="100"/>
          <a:sy n="91" d="100"/>
        </p:scale>
        <p:origin x="-51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5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45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59BAD3B-8202-4A0C-AD7D-3FA83F525AF3}" type="datetimeFigureOut">
              <a:rPr lang="vi-VN"/>
              <a:pPr>
                <a:defRPr/>
              </a:pPr>
              <a:t>7/31/16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AF6165F-62F8-42FD-AB11-CD263678FDFC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2123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C58F1B1-E64A-4A14-A975-2F64B1EFE38F}" type="datetimeFigureOut">
              <a:rPr lang="vi-VN"/>
              <a:pPr>
                <a:defRPr/>
              </a:pPr>
              <a:t>7/31/16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vi-VN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vi-VN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3F466BA-CB67-4CE6-9899-9B98460A2E36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91982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A0B3AA-F068-4BCD-9DAE-3A931B7C942C}" type="slidenum">
              <a:rPr lang="vi-VN" smtClean="0"/>
              <a:pPr>
                <a:defRPr/>
              </a:pPr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1082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 </a:t>
            </a:r>
            <a:r>
              <a:rPr lang="en-US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9787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Chụp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1565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6579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33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779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34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65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35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359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36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5060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37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227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(operation)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phạm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38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0185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40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39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6EC43-F801-4E44-BB36-B7835EA566E8}" type="slidenum">
              <a:rPr lang="vi-VN" smtClean="0"/>
              <a:pPr>
                <a:defRPr/>
              </a:pPr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2935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41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7237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tĩnh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initializer </a:t>
            </a:r>
            <a:r>
              <a:rPr lang="en-US" b="1" baseline="0" dirty="0" smtClean="0"/>
              <a:t>static { … }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44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319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ý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tĩnh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khuy6én </a:t>
            </a:r>
            <a:r>
              <a:rPr lang="en-US" baseline="0" dirty="0" err="1" smtClean="0"/>
              <a:t>khích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45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8885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 err="1" smtClean="0"/>
              <a:t>fo</a:t>
            </a:r>
            <a:r>
              <a:rPr lang="en-US" dirty="0" smtClean="0"/>
              <a:t> Java Programming - Princeton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49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850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50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7492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Chụp hình</a:t>
            </a:r>
            <a:r>
              <a:rPr lang="vi-VN" baseline="0" dirty="0" smtClean="0"/>
              <a:t> kết quả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51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301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Giáo</a:t>
            </a:r>
            <a:r>
              <a:rPr lang="vi-VN" baseline="0" dirty="0" smtClean="0"/>
              <a:t> trình Đoàn Văn Ban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52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3684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: String, Math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63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660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String pool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64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6148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mtClean="0"/>
              <a:t>String pool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65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8003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Java: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thủy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35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29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ý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98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Chụp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839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5441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 1 </a:t>
            </a:r>
            <a:r>
              <a:rPr lang="en-US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Lưu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ý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083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F466BA-CB67-4CE6-9899-9B98460A2E36}" type="slidenum">
              <a:rPr lang="vi-VN" smtClean="0"/>
              <a:pPr>
                <a:defRPr/>
              </a:pPr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6547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1"/>
          <p:cNvSpPr>
            <a:spLocks noChangeArrowheads="1"/>
          </p:cNvSpPr>
          <p:nvPr userDrawn="1"/>
        </p:nvSpPr>
        <p:spPr bwMode="ltGray">
          <a:xfrm>
            <a:off x="777875" y="4905375"/>
            <a:ext cx="7826375" cy="50482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2200" cap="all" spc="100" noProof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CT176</a:t>
            </a:r>
            <a:r>
              <a:rPr lang="vi-VN" altLang="vi-VN" sz="2200" cap="all" spc="100" noProof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– </a:t>
            </a:r>
            <a:r>
              <a:rPr lang="en-US" altLang="vi-VN" sz="2200" cap="all" spc="100" noProof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LẬP</a:t>
            </a:r>
            <a:r>
              <a:rPr lang="en-US" altLang="vi-VN" sz="2200" cap="all" spc="100" baseline="0" noProof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TRÌNH HƯỚNG ĐỐI TƯỢNG</a:t>
            </a:r>
            <a:endParaRPr lang="vi-VN" altLang="vi-VN" sz="2200" cap="all" spc="100" noProof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77875" y="4848225"/>
            <a:ext cx="806926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4183312"/>
            <a:ext cx="8301646" cy="628592"/>
          </a:xfrm>
        </p:spPr>
        <p:txBody>
          <a:bodyPr anchor="b">
            <a:noAutofit/>
          </a:bodyPr>
          <a:lstStyle>
            <a:lvl1pPr algn="l">
              <a:defRPr sz="4400" b="1">
                <a:effectLst/>
                <a:latin typeface="Calibri Light" panose="020F030202020403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vi-VN" noProof="1" smtClean="0"/>
              <a:t>Click to edit Master title style</a:t>
            </a:r>
            <a:endParaRPr lang="vi-VN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240" y="3535773"/>
            <a:ext cx="7223760" cy="57310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 noProof="1" smtClean="0"/>
              <a:t>Click to edit Master subtitle style</a:t>
            </a:r>
            <a:endParaRPr lang="vi-VN" noProof="1"/>
          </a:p>
        </p:txBody>
      </p:sp>
      <p:sp>
        <p:nvSpPr>
          <p:cNvPr id="8" name="Rectangle 7"/>
          <p:cNvSpPr/>
          <p:nvPr userDrawn="1"/>
        </p:nvSpPr>
        <p:spPr>
          <a:xfrm>
            <a:off x="4691062" y="451025"/>
            <a:ext cx="4263415" cy="3027599"/>
          </a:xfrm>
          <a:prstGeom prst="rect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://i1-win.softpedia-static.com/screenshots/Sun-Java-JDK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t="3973" r="9351" b="11020"/>
          <a:stretch/>
        </p:blipFill>
        <p:spPr bwMode="auto">
          <a:xfrm>
            <a:off x="562708" y="706313"/>
            <a:ext cx="2004646" cy="125436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52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93700" y="1011238"/>
            <a:ext cx="84756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ooter Placeholder 1"/>
          <p:cNvSpPr txBox="1">
            <a:spLocks/>
          </p:cNvSpPr>
          <p:nvPr userDrawn="1"/>
        </p:nvSpPr>
        <p:spPr bwMode="auto">
          <a:xfrm>
            <a:off x="365125" y="6472238"/>
            <a:ext cx="8504238" cy="2555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vi-VN" sz="1400" b="0" noProof="1" smtClean="0">
                <a:solidFill>
                  <a:schemeClr val="bg1"/>
                </a:solidFill>
                <a:latin typeface="+mn-lt"/>
              </a:rPr>
              <a:t>CT176</a:t>
            </a:r>
            <a:r>
              <a:rPr lang="en-US" altLang="vi-VN" sz="1400" b="0" baseline="0" noProof="1" smtClean="0">
                <a:solidFill>
                  <a:schemeClr val="bg1"/>
                </a:solidFill>
                <a:latin typeface="+mn-lt"/>
              </a:rPr>
              <a:t> – Lập trình Hướng đối tượng                                        </a:t>
            </a:r>
            <a:fld id="{9D65F665-9D3F-4191-9092-C815A7394D20}" type="slidenum"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pPr eaLnBrk="1" hangingPunct="1">
                <a:defRPr/>
              </a:pPr>
              <a:t>‹#›</a:t>
            </a:fld>
            <a:endParaRPr lang="en-US" altLang="vi-VN" sz="1050" b="0" noProof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1" smtClean="0"/>
              <a:t>Click to edit Master title style</a:t>
            </a:r>
            <a:endParaRPr lang="vi-VN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noProof="1" smtClean="0"/>
              <a:t>Click to edit Master text styles</a:t>
            </a:r>
          </a:p>
          <a:p>
            <a:pPr lvl="1"/>
            <a:r>
              <a:rPr lang="vi-VN" noProof="1" smtClean="0"/>
              <a:t>Second level</a:t>
            </a:r>
          </a:p>
          <a:p>
            <a:pPr lvl="2"/>
            <a:r>
              <a:rPr lang="vi-VN" noProof="1" smtClean="0"/>
              <a:t>Third level</a:t>
            </a:r>
          </a:p>
          <a:p>
            <a:pPr lvl="3"/>
            <a:r>
              <a:rPr lang="vi-VN" noProof="1" smtClean="0"/>
              <a:t>Fourth level</a:t>
            </a:r>
          </a:p>
          <a:p>
            <a:pPr lvl="4"/>
            <a:r>
              <a:rPr lang="vi-VN" noProof="1" smtClean="0"/>
              <a:t>Fifth level</a:t>
            </a:r>
            <a:endParaRPr lang="vi-VN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93700" y="22225"/>
            <a:ext cx="8475663" cy="279400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v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B3B84-2085-4EA3-891A-969D6226F649}" type="slidenum">
              <a:rPr lang="vi-VN"/>
              <a:pPr>
                <a:defRPr/>
              </a:pPr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6375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393700" y="1009650"/>
            <a:ext cx="84756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1"/>
          <p:cNvSpPr txBox="1">
            <a:spLocks/>
          </p:cNvSpPr>
          <p:nvPr userDrawn="1"/>
        </p:nvSpPr>
        <p:spPr bwMode="auto">
          <a:xfrm>
            <a:off x="365125" y="6472238"/>
            <a:ext cx="8504238" cy="2555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t>CT</a:t>
            </a:r>
            <a:r>
              <a:rPr lang="en-US" altLang="vi-VN" sz="1400" b="0" noProof="1" smtClean="0">
                <a:solidFill>
                  <a:schemeClr val="bg1"/>
                </a:solidFill>
                <a:latin typeface="+mn-lt"/>
              </a:rPr>
              <a:t>176</a:t>
            </a:r>
            <a:r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t> – </a:t>
            </a:r>
            <a:r>
              <a:rPr lang="en-US" altLang="vi-VN" sz="1400" b="0" noProof="1" smtClean="0">
                <a:solidFill>
                  <a:schemeClr val="bg1"/>
                </a:solidFill>
                <a:latin typeface="+mn-lt"/>
              </a:rPr>
              <a:t>Lập</a:t>
            </a:r>
            <a:r>
              <a:rPr lang="en-US" altLang="vi-VN" sz="1400" b="0" baseline="0" noProof="1" smtClean="0">
                <a:solidFill>
                  <a:schemeClr val="bg1"/>
                </a:solidFill>
                <a:latin typeface="+mn-lt"/>
              </a:rPr>
              <a:t> trình Hướng đối tượng</a:t>
            </a:r>
            <a:r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t>                           </a:t>
            </a:r>
            <a:r>
              <a:rPr lang="en-US" altLang="vi-VN" sz="1400" b="0" noProof="1" smtClean="0">
                <a:solidFill>
                  <a:schemeClr val="bg1"/>
                </a:solidFill>
                <a:latin typeface="+mn-lt"/>
              </a:rPr>
              <a:t>  </a:t>
            </a:r>
            <a:r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vi-VN" sz="1400" b="0" noProof="1" smtClean="0">
                <a:solidFill>
                  <a:schemeClr val="bg1"/>
                </a:solidFill>
                <a:latin typeface="+mn-lt"/>
              </a:rPr>
              <a:t>        </a:t>
            </a:r>
            <a:fld id="{228D6384-5DA0-423B-AB56-DA2D7248C070}" type="slidenum"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pPr eaLnBrk="1" hangingPunct="1">
                <a:defRPr/>
              </a:pPr>
              <a:t>‹#›</a:t>
            </a:fld>
            <a:r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t>			</a:t>
            </a:r>
            <a:endParaRPr lang="en-US" altLang="vi-VN" sz="1050" b="0" noProof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1"/>
          </p:nvPr>
        </p:nvSpPr>
        <p:spPr>
          <a:xfrm>
            <a:off x="393700" y="8818"/>
            <a:ext cx="7853363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AC5F3-328B-48B1-9EA0-7984FE707463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763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 txBox="1">
            <a:spLocks/>
          </p:cNvSpPr>
          <p:nvPr userDrawn="1"/>
        </p:nvSpPr>
        <p:spPr bwMode="auto">
          <a:xfrm>
            <a:off x="365125" y="6472238"/>
            <a:ext cx="8504238" cy="2555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ro-RO" altLang="vi-VN" sz="1400" b="0" kern="120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CT</a:t>
            </a:r>
            <a:r>
              <a:rPr lang="en-US" altLang="vi-VN" sz="1400" b="0" kern="120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176</a:t>
            </a:r>
            <a:r>
              <a:rPr lang="ro-RO" altLang="vi-VN" sz="1400" b="0" kern="120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 – </a:t>
            </a:r>
            <a:r>
              <a:rPr lang="en-US" altLang="vi-VN" sz="1400" b="0" kern="120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Lập</a:t>
            </a:r>
            <a:r>
              <a:rPr lang="en-US" altLang="vi-VN" sz="1400" b="0" kern="1200" baseline="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 trình Hướng đối tượng</a:t>
            </a:r>
            <a:r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t>                       </a:t>
            </a:r>
            <a:r>
              <a:rPr lang="en-US" altLang="vi-VN" sz="1400" b="0" noProof="1" smtClean="0">
                <a:solidFill>
                  <a:schemeClr val="bg1"/>
                </a:solidFill>
                <a:latin typeface="+mn-lt"/>
              </a:rPr>
              <a:t>  </a:t>
            </a:r>
            <a:r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vi-VN" sz="1400" b="0" noProof="1" smtClean="0">
                <a:solidFill>
                  <a:schemeClr val="bg1"/>
                </a:solidFill>
                <a:latin typeface="+mn-lt"/>
              </a:rPr>
              <a:t>        </a:t>
            </a:r>
            <a:fld id="{13AA2C44-BCF0-46C0-A24E-584E5263D53F}" type="slidenum"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pPr eaLnBrk="1" hangingPunct="1">
                <a:defRPr/>
              </a:pPr>
              <a:t>‹#›</a:t>
            </a:fld>
            <a:endParaRPr lang="en-US" altLang="vi-VN" sz="1050" b="0" noProof="1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3700" y="1018651"/>
            <a:ext cx="84756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4160520" cy="494851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9160" y="1280160"/>
            <a:ext cx="4160520" cy="494851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393700" y="9699"/>
            <a:ext cx="7853363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5F766-85B3-4D74-8982-0C151704468A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3664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7"/>
          <p:cNvSpPr>
            <a:spLocks noChangeShapeType="1"/>
          </p:cNvSpPr>
          <p:nvPr userDrawn="1"/>
        </p:nvSpPr>
        <p:spPr bwMode="gray">
          <a:xfrm>
            <a:off x="365125" y="6459538"/>
            <a:ext cx="8504238" cy="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3700" y="1050925"/>
            <a:ext cx="84756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1"/>
          <p:cNvSpPr txBox="1">
            <a:spLocks/>
          </p:cNvSpPr>
          <p:nvPr userDrawn="1"/>
        </p:nvSpPr>
        <p:spPr bwMode="auto">
          <a:xfrm>
            <a:off x="365125" y="6472238"/>
            <a:ext cx="8504238" cy="2555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ro-RO" altLang="vi-VN" sz="1400" b="0" kern="120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CT</a:t>
            </a:r>
            <a:r>
              <a:rPr lang="en-US" altLang="vi-VN" sz="1400" b="0" kern="120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176</a:t>
            </a:r>
            <a:r>
              <a:rPr lang="ro-RO" altLang="vi-VN" sz="1400" b="0" kern="120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 – </a:t>
            </a:r>
            <a:r>
              <a:rPr lang="en-US" altLang="vi-VN" sz="1400" b="0" kern="120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Lập</a:t>
            </a:r>
            <a:r>
              <a:rPr lang="en-US" altLang="vi-VN" sz="1400" b="0" kern="1200" baseline="0" noProof="1" smtClean="0">
                <a:solidFill>
                  <a:schemeClr val="bg1"/>
                </a:solidFill>
                <a:latin typeface="+mn-lt"/>
                <a:ea typeface="MS PGothic" panose="020B0600070205080204" pitchFamily="34" charset="-128"/>
                <a:cs typeface="+mn-cs"/>
              </a:rPr>
              <a:t> trình Hướng đối tượng</a:t>
            </a:r>
            <a:r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t>                       </a:t>
            </a:r>
            <a:r>
              <a:rPr lang="en-US" altLang="vi-VN" sz="1400" b="0" noProof="1" smtClean="0">
                <a:solidFill>
                  <a:schemeClr val="bg1"/>
                </a:solidFill>
                <a:latin typeface="+mn-lt"/>
              </a:rPr>
              <a:t>  </a:t>
            </a:r>
            <a:r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vi-VN" sz="1400" b="0" noProof="1" smtClean="0">
                <a:solidFill>
                  <a:schemeClr val="bg1"/>
                </a:solidFill>
                <a:latin typeface="+mn-lt"/>
              </a:rPr>
              <a:t>        </a:t>
            </a:r>
            <a:fld id="{C972516D-B664-4F84-A12B-480B1DC19806}" type="slidenum">
              <a:rPr lang="ro-RO" altLang="vi-VN" sz="1400" b="0" noProof="1" smtClean="0">
                <a:solidFill>
                  <a:schemeClr val="bg1"/>
                </a:solidFill>
                <a:latin typeface="+mn-lt"/>
              </a:rPr>
              <a:pPr eaLnBrk="1" hangingPunct="1">
                <a:defRPr/>
              </a:pPr>
              <a:t>‹#›</a:t>
            </a:fld>
            <a:endParaRPr lang="en-US" altLang="vi-VN" sz="1050" b="0" noProof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355928"/>
            <a:ext cx="8018780" cy="64203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0160"/>
            <a:ext cx="41605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3381"/>
            <a:ext cx="416052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9160" y="1280160"/>
            <a:ext cx="41605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9160" y="2053381"/>
            <a:ext cx="416052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F518A-7443-413D-AA6F-C3E2767A2AB1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807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 descr="Light horizontal"/>
          <p:cNvSpPr>
            <a:spLocks noChangeArrowheads="1"/>
          </p:cNvSpPr>
          <p:nvPr userDrawn="1"/>
        </p:nvSpPr>
        <p:spPr bwMode="gray">
          <a:xfrm>
            <a:off x="0" y="9525"/>
            <a:ext cx="1476375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vi-VN" altLang="vi-VN" sz="1800" noProof="1" smtClean="0"/>
          </a:p>
        </p:txBody>
      </p:sp>
      <p:sp>
        <p:nvSpPr>
          <p:cNvPr id="4" name="Rectangle 19"/>
          <p:cNvSpPr>
            <a:spLocks noChangeArrowheads="1"/>
          </p:cNvSpPr>
          <p:nvPr userDrawn="1"/>
        </p:nvSpPr>
        <p:spPr bwMode="ltGray">
          <a:xfrm flipV="1">
            <a:off x="0" y="3919538"/>
            <a:ext cx="9144000" cy="110648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noProof="1" smtClean="0">
              <a:solidFill>
                <a:srgbClr val="23387D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AutoShape 21"/>
          <p:cNvSpPr>
            <a:spLocks noChangeArrowheads="1"/>
          </p:cNvSpPr>
          <p:nvPr userDrawn="1"/>
        </p:nvSpPr>
        <p:spPr bwMode="ltGray">
          <a:xfrm>
            <a:off x="1474788" y="4808538"/>
            <a:ext cx="7129462" cy="50482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vi-VN" altLang="vi-VN" cap="all" noProof="1" smtClean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CT</a:t>
            </a:r>
            <a:r>
              <a:rPr lang="en-US" altLang="vi-VN" cap="all" noProof="1" smtClean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176 – LẬP TRÌNH</a:t>
            </a:r>
            <a:r>
              <a:rPr lang="en-US" altLang="vi-VN" cap="all" baseline="0" noProof="1" smtClean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 HƯỚNG ĐỐI TƯỢNG</a:t>
            </a:r>
            <a:endParaRPr lang="vi-VN" altLang="vi-VN" cap="all" noProof="1" smtClean="0">
              <a:solidFill>
                <a:schemeClr val="bg1"/>
              </a:solidFill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4" descr="question-fac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7200"/>
            <a:ext cx="190500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80" y="4043422"/>
            <a:ext cx="6738620" cy="62859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8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 descr="Light horizontal"/>
          <p:cNvSpPr>
            <a:spLocks noChangeArrowheads="1"/>
          </p:cNvSpPr>
          <p:nvPr userDrawn="1"/>
        </p:nvSpPr>
        <p:spPr bwMode="gray">
          <a:xfrm>
            <a:off x="0" y="9525"/>
            <a:ext cx="1476375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vi-VN" altLang="vi-VN" sz="1800" noProof="1" smtClean="0"/>
          </a:p>
        </p:txBody>
      </p:sp>
      <p:sp>
        <p:nvSpPr>
          <p:cNvPr id="4" name="Rectangle 19"/>
          <p:cNvSpPr>
            <a:spLocks noChangeArrowheads="1"/>
          </p:cNvSpPr>
          <p:nvPr userDrawn="1"/>
        </p:nvSpPr>
        <p:spPr bwMode="ltGray">
          <a:xfrm flipV="1">
            <a:off x="0" y="3919538"/>
            <a:ext cx="9144000" cy="110648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noProof="1" smtClean="0">
              <a:solidFill>
                <a:srgbClr val="23387D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AutoShape 21"/>
          <p:cNvSpPr>
            <a:spLocks noChangeArrowheads="1"/>
          </p:cNvSpPr>
          <p:nvPr userDrawn="1"/>
        </p:nvSpPr>
        <p:spPr bwMode="ltGray">
          <a:xfrm>
            <a:off x="1474788" y="4808538"/>
            <a:ext cx="7129462" cy="50482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vi-VN" altLang="vi-VN" cap="all" noProof="1" smtClean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CTH608 – Semantic WEB</a:t>
            </a:r>
          </a:p>
        </p:txBody>
      </p:sp>
      <p:pic>
        <p:nvPicPr>
          <p:cNvPr id="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476250"/>
            <a:ext cx="4117975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80" y="4043422"/>
            <a:ext cx="7524406" cy="62859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2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 descr="Light horizontal"/>
          <p:cNvSpPr>
            <a:spLocks noChangeArrowheads="1"/>
          </p:cNvSpPr>
          <p:nvPr userDrawn="1"/>
        </p:nvSpPr>
        <p:spPr bwMode="gray">
          <a:xfrm>
            <a:off x="0" y="9525"/>
            <a:ext cx="1476375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vi-VN" altLang="vi-VN" sz="1800" noProof="1" smtClean="0"/>
          </a:p>
        </p:txBody>
      </p:sp>
      <p:sp>
        <p:nvSpPr>
          <p:cNvPr id="4" name="Rectangle 19"/>
          <p:cNvSpPr>
            <a:spLocks noChangeArrowheads="1"/>
          </p:cNvSpPr>
          <p:nvPr userDrawn="1"/>
        </p:nvSpPr>
        <p:spPr bwMode="ltGray">
          <a:xfrm flipV="1">
            <a:off x="0" y="3919538"/>
            <a:ext cx="9144000" cy="110648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noProof="1" smtClean="0">
              <a:solidFill>
                <a:srgbClr val="23387D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AutoShape 21"/>
          <p:cNvSpPr>
            <a:spLocks noChangeArrowheads="1"/>
          </p:cNvSpPr>
          <p:nvPr userDrawn="1"/>
        </p:nvSpPr>
        <p:spPr bwMode="ltGray">
          <a:xfrm>
            <a:off x="1474788" y="4808538"/>
            <a:ext cx="7129462" cy="50482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vi-VN" altLang="vi-VN" cap="all" noProof="1" smtClean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CTH608 – Semantic WEB</a:t>
            </a: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gray">
          <a:xfrm>
            <a:off x="2971800" y="6264275"/>
            <a:ext cx="4191000" cy="369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vi-VN" altLang="vi-VN" sz="1800" b="1" noProof="1" smtClean="0">
                <a:solidFill>
                  <a:srgbClr val="1A3D97"/>
                </a:solidFill>
                <a:latin typeface="Verdana" panose="020B0604030504040204" pitchFamily="34" charset="0"/>
              </a:rPr>
              <a:t>Khoa CNTT&amp;TT – ĐHCT</a:t>
            </a:r>
          </a:p>
        </p:txBody>
      </p:sp>
      <p:sp>
        <p:nvSpPr>
          <p:cNvPr id="7" name="AutoShape 15"/>
          <p:cNvSpPr>
            <a:spLocks noChangeArrowheads="1"/>
          </p:cNvSpPr>
          <p:nvPr userDrawn="1"/>
        </p:nvSpPr>
        <p:spPr bwMode="gray">
          <a:xfrm rot="5400000">
            <a:off x="4910932" y="4652168"/>
            <a:ext cx="323850" cy="3059113"/>
          </a:xfrm>
          <a:prstGeom prst="moon">
            <a:avLst>
              <a:gd name="adj" fmla="val 21208"/>
            </a:avLst>
          </a:prstGeom>
          <a:solidFill>
            <a:srgbClr val="6A99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noProof="1" smtClean="0">
              <a:solidFill>
                <a:srgbClr val="23387D"/>
              </a:solidFill>
              <a:ea typeface="MS PGothic" panose="020B0600070205080204" pitchFamily="34" charset="-128"/>
            </a:endParaRPr>
          </a:p>
        </p:txBody>
      </p:sp>
      <p:pic>
        <p:nvPicPr>
          <p:cNvPr id="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2238"/>
            <a:ext cx="1741488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80" y="4043422"/>
            <a:ext cx="7524406" cy="62859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 txBox="1">
            <a:spLocks/>
          </p:cNvSpPr>
          <p:nvPr userDrawn="1"/>
        </p:nvSpPr>
        <p:spPr bwMode="auto">
          <a:xfrm>
            <a:off x="365125" y="6472238"/>
            <a:ext cx="8504238" cy="2555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ro-RO" altLang="vi-VN" sz="1000" noProof="1" smtClean="0">
                <a:solidFill>
                  <a:srgbClr val="23387D"/>
                </a:solidFill>
                <a:latin typeface="Verdana" panose="020B0604030504040204" pitchFamily="34" charset="0"/>
              </a:rPr>
              <a:t>CT</a:t>
            </a:r>
            <a:r>
              <a:rPr lang="en-US" altLang="vi-VN" sz="1000" noProof="1" smtClean="0">
                <a:solidFill>
                  <a:srgbClr val="23387D"/>
                </a:solidFill>
                <a:latin typeface="Verdana" panose="020B0604030504040204" pitchFamily="34" charset="0"/>
              </a:rPr>
              <a:t>176</a:t>
            </a:r>
            <a:r>
              <a:rPr lang="ro-RO" altLang="vi-VN" sz="1000" noProof="1" smtClean="0">
                <a:solidFill>
                  <a:srgbClr val="23387D"/>
                </a:solidFill>
                <a:latin typeface="Verdana" panose="020B0604030504040204" pitchFamily="34" charset="0"/>
              </a:rPr>
              <a:t> – </a:t>
            </a:r>
            <a:r>
              <a:rPr lang="en-US" altLang="vi-VN" sz="1000" noProof="1" smtClean="0">
                <a:solidFill>
                  <a:srgbClr val="23387D"/>
                </a:solidFill>
                <a:latin typeface="Verdana" panose="020B0604030504040204" pitchFamily="34" charset="0"/>
              </a:rPr>
              <a:t>Lập</a:t>
            </a:r>
            <a:r>
              <a:rPr lang="en-US" altLang="vi-VN" sz="1000" baseline="0" noProof="1" smtClean="0">
                <a:solidFill>
                  <a:srgbClr val="23387D"/>
                </a:solidFill>
                <a:latin typeface="Verdana" panose="020B0604030504040204" pitchFamily="34" charset="0"/>
              </a:rPr>
              <a:t> trình Hướng đối tượng</a:t>
            </a:r>
            <a:r>
              <a:rPr lang="ro-RO" altLang="vi-VN" sz="1000" noProof="1" smtClean="0">
                <a:solidFill>
                  <a:srgbClr val="23387D"/>
                </a:solidFill>
                <a:latin typeface="Verdana" panose="020B0604030504040204" pitchFamily="34" charset="0"/>
              </a:rPr>
              <a:t>                                 </a:t>
            </a:r>
            <a:r>
              <a:rPr lang="en-US" altLang="vi-VN" sz="1000" noProof="1" smtClean="0">
                <a:solidFill>
                  <a:srgbClr val="23387D"/>
                </a:solidFill>
                <a:latin typeface="Verdana" panose="020B0604030504040204" pitchFamily="34" charset="0"/>
              </a:rPr>
              <a:t>  </a:t>
            </a:r>
            <a:fld id="{4C298186-727A-4341-8796-7A07FC9CCA43}" type="slidenum">
              <a:rPr lang="ro-RO" altLang="vi-VN" sz="1000" noProof="1" smtClean="0">
                <a:solidFill>
                  <a:srgbClr val="23387D"/>
                </a:solidFill>
                <a:latin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en-US" altLang="vi-VN" sz="1000" noProof="1">
              <a:solidFill>
                <a:srgbClr val="23387D"/>
              </a:solidFill>
              <a:latin typeface="Verdana" panose="020B0604030504040204" pitchFamily="34" charset="0"/>
            </a:endParaRPr>
          </a:p>
        </p:txBody>
      </p:sp>
      <p:sp>
        <p:nvSpPr>
          <p:cNvPr id="4" name="Line 17"/>
          <p:cNvSpPr>
            <a:spLocks noChangeShapeType="1"/>
          </p:cNvSpPr>
          <p:nvPr userDrawn="1"/>
        </p:nvSpPr>
        <p:spPr bwMode="gray">
          <a:xfrm>
            <a:off x="365125" y="6459538"/>
            <a:ext cx="8504238" cy="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5125" y="2334638"/>
            <a:ext cx="8504238" cy="1381327"/>
          </a:xfrm>
        </p:spPr>
        <p:txBody>
          <a:bodyPr anchor="ctr"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5"/>
          </p:nvPr>
        </p:nvSpPr>
        <p:spPr>
          <a:xfrm>
            <a:off x="393700" y="13758"/>
            <a:ext cx="7853363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7657E-BE2A-478C-AC9E-06D0E6C4BAE4}" type="slidenum">
              <a:rPr lang="vi-VN"/>
              <a:pPr>
                <a:defRPr/>
              </a:pPr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4005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/>
          <p:cNvSpPr>
            <a:spLocks noChangeArrowheads="1"/>
          </p:cNvSpPr>
          <p:nvPr userDrawn="1"/>
        </p:nvSpPr>
        <p:spPr bwMode="invGray">
          <a:xfrm>
            <a:off x="0" y="0"/>
            <a:ext cx="9144000" cy="31115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 eaLnBrk="1" hangingPunct="1">
              <a:defRPr/>
            </a:pPr>
            <a:endParaRPr lang="vi-VN" altLang="vi-VN" sz="1350" kern="0" noProof="1" smtClean="0">
              <a:solidFill>
                <a:srgbClr val="23387D"/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 userDrawn="1"/>
        </p:nvSpPr>
        <p:spPr bwMode="invGray">
          <a:xfrm>
            <a:off x="3175" y="6337300"/>
            <a:ext cx="9144000" cy="5175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 eaLnBrk="1" hangingPunct="1">
              <a:defRPr/>
            </a:pPr>
            <a:endParaRPr lang="vi-VN" altLang="vi-VN" sz="1350" kern="0" noProof="1" smtClean="0">
              <a:solidFill>
                <a:srgbClr val="23387D"/>
              </a:solidFill>
            </a:endParaRP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invGray">
          <a:xfrm>
            <a:off x="0" y="6419850"/>
            <a:ext cx="9144000" cy="442913"/>
          </a:xfrm>
          <a:prstGeom prst="rect">
            <a:avLst/>
          </a:prstGeom>
          <a:solidFill>
            <a:srgbClr val="984807">
              <a:alpha val="74902"/>
            </a:srgbClr>
          </a:solidFill>
          <a:ln>
            <a:noFill/>
          </a:ln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 eaLnBrk="1" hangingPunct="1">
              <a:defRPr/>
            </a:pPr>
            <a:endParaRPr lang="vi-VN" altLang="vi-VN" sz="1350" kern="0" noProof="1" smtClean="0">
              <a:solidFill>
                <a:srgbClr val="23387D"/>
              </a:solidFill>
            </a:endParaRP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3700" y="1346200"/>
            <a:ext cx="8475663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noProof="1" smtClean="0"/>
              <a:t>Click to edit Master text styles</a:t>
            </a:r>
          </a:p>
          <a:p>
            <a:pPr lvl="1"/>
            <a:r>
              <a:rPr lang="en-US" altLang="vi-VN" noProof="1" smtClean="0"/>
              <a:t>Second level</a:t>
            </a:r>
          </a:p>
          <a:p>
            <a:pPr lvl="2"/>
            <a:r>
              <a:rPr lang="en-US" altLang="vi-VN" noProof="1" smtClean="0"/>
              <a:t>Third level</a:t>
            </a:r>
          </a:p>
          <a:p>
            <a:pPr lvl="3"/>
            <a:r>
              <a:rPr lang="en-US" altLang="vi-VN" noProof="1" smtClean="0"/>
              <a:t>Fourth level</a:t>
            </a:r>
          </a:p>
          <a:p>
            <a:pPr lvl="4"/>
            <a:r>
              <a:rPr lang="en-US" altLang="vi-VN" noProof="1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9275" y="6523038"/>
            <a:ext cx="8320088" cy="233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19563" y="6523038"/>
            <a:ext cx="1268412" cy="233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DAFA193-5BEE-4FC8-A10A-CBCA6638B38A}" type="slidenum">
              <a:rPr lang="vi-VN"/>
              <a:pPr>
                <a:defRPr/>
              </a:pPr>
              <a:t>‹#›</a:t>
            </a:fld>
            <a:endParaRPr lang="vi-VN" dirty="0"/>
          </a:p>
        </p:txBody>
      </p:sp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393700" y="363538"/>
            <a:ext cx="84756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noProof="1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700" y="22225"/>
            <a:ext cx="7853363" cy="288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6" r:id="rId9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70000"/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1" smtClean="0"/>
              <a:t>Lớp và đối tượng</a:t>
            </a:r>
            <a:endParaRPr lang="en-US" noProof="1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vi-V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Truy xuất các thành phần của đối tượng</a:t>
            </a:r>
            <a:endParaRPr lang="en-US" noProof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Một đối tượng được truy xuất thông qua biến tham chiếu đến nó</a:t>
            </a:r>
          </a:p>
          <a:p>
            <a:r>
              <a:rPr lang="en-US" noProof="1" smtClean="0"/>
              <a:t>Cú pháp: </a:t>
            </a:r>
            <a:r>
              <a:rPr lang="en-US" sz="2400" noProof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&lt;biến tham chiếu&gt;.&lt;tên thành phần&gt;</a:t>
            </a:r>
            <a:endParaRPr lang="en-US" noProof="1" smtClean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/>
              <a:t>Ví dụ: 	</a:t>
            </a:r>
            <a:r>
              <a:rPr lang="vi-VN" sz="24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vi-VN" sz="24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sz="2400" noProof="1" smtClean="0">
                <a:solidFill>
                  <a:srgbClr val="7D9029"/>
                </a:solidFill>
                <a:latin typeface="Consolas" panose="020B0609020204030204" pitchFamily="49" charset="0"/>
              </a:rPr>
              <a:t>replace</a:t>
            </a:r>
            <a:r>
              <a:rPr lang="vi-VN" sz="24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vi-VN" sz="2400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"u"</a:t>
            </a:r>
            <a:r>
              <a:rPr lang="vi-VN" sz="24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,</a:t>
            </a:r>
            <a:r>
              <a:rPr lang="vi-VN" sz="24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sz="2400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"o"</a:t>
            </a:r>
            <a:r>
              <a:rPr lang="vi-VN" sz="24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vi-VN" sz="24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		</a:t>
            </a:r>
            <a:r>
              <a:rPr lang="vi-VN" sz="24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vi-VN" sz="24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sz="2400" noProof="1" smtClean="0">
                <a:solidFill>
                  <a:srgbClr val="7D9029"/>
                </a:solidFill>
                <a:latin typeface="Consolas" panose="020B0609020204030204" pitchFamily="49" charset="0"/>
              </a:rPr>
              <a:t>toUpperCase</a:t>
            </a:r>
            <a:r>
              <a:rPr lang="vi-VN" sz="24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();</a:t>
            </a:r>
            <a:endParaRPr lang="en-US" noProof="1" smtClean="0"/>
          </a:p>
          <a:p>
            <a:r>
              <a:rPr lang="en-US" noProof="1" smtClean="0"/>
              <a:t>Lưu ý: </a:t>
            </a:r>
          </a:p>
          <a:p>
            <a:pPr lvl="1"/>
            <a:r>
              <a:rPr lang="en-US" noProof="1" smtClean="0"/>
              <a:t>Từ bên ngoài lớp, chỉ được truy xuất đến các thành phần </a:t>
            </a:r>
            <a:r>
              <a:rPr lang="en-US" noProof="1" smtClean="0">
                <a:solidFill>
                  <a:srgbClr val="00B050"/>
                </a:solidFill>
              </a:rPr>
              <a:t>public</a:t>
            </a:r>
            <a:r>
              <a:rPr lang="en-US" noProof="1" smtClean="0"/>
              <a:t> hoặc </a:t>
            </a:r>
            <a:r>
              <a:rPr lang="en-US" noProof="1" smtClean="0">
                <a:solidFill>
                  <a:srgbClr val="00B050"/>
                </a:solidFill>
              </a:rPr>
              <a:t>default</a:t>
            </a:r>
            <a:r>
              <a:rPr lang="en-US" noProof="1" smtClean="0"/>
              <a:t> (không khai báo thuộc tính truy cập)</a:t>
            </a:r>
          </a:p>
          <a:p>
            <a:pPr lvl="1"/>
            <a:r>
              <a:rPr lang="en-US" noProof="1" smtClean="0"/>
              <a:t>Trong cùng một lớp, 1 phương thức có thể truy xuất tất cả các thành phần khác</a:t>
            </a:r>
            <a:endParaRPr lang="en-US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6572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Tạo lớp căn bản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vi-VN" dirty="0" smtClean="0"/>
              <a:t>ú pháp tạo lớp:</a:t>
            </a:r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sz="3600" dirty="0"/>
          </a:p>
          <a:p>
            <a:pPr lvl="1"/>
            <a:r>
              <a:rPr lang="en-US" dirty="0" smtClean="0"/>
              <a:t>P</a:t>
            </a:r>
            <a:r>
              <a:rPr lang="vi-VN" dirty="0" smtClean="0"/>
              <a:t>hạm vi truy cập: </a:t>
            </a:r>
            <a:r>
              <a:rPr lang="vi-VN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pubic</a:t>
            </a:r>
            <a:r>
              <a:rPr lang="vi-VN" dirty="0" smtClean="0"/>
              <a:t>, </a:t>
            </a:r>
            <a:r>
              <a:rPr lang="vi-VN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vi-VN" dirty="0" smtClean="0"/>
              <a:t>, </a:t>
            </a:r>
            <a:r>
              <a:rPr lang="vi-VN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vi-VN" dirty="0" smtClean="0"/>
              <a:t>.</a:t>
            </a:r>
          </a:p>
          <a:p>
            <a:pPr lvl="1"/>
            <a:r>
              <a:rPr lang="en-US" dirty="0" smtClean="0"/>
              <a:t>T</a:t>
            </a:r>
            <a:r>
              <a:rPr lang="vi-VN" dirty="0" smtClean="0"/>
              <a:t>rong một tập tin có thể định nghĩa nhiều lớp, tuy nhiên chỉ được có nhiều nhất một lớp có phạm vi truy cập là </a:t>
            </a:r>
            <a:r>
              <a:rPr lang="vi-VN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lvl="1"/>
            <a:r>
              <a:rPr lang="en-US" dirty="0" smtClean="0"/>
              <a:t>C</a:t>
            </a:r>
            <a:r>
              <a:rPr lang="vi-VN" dirty="0" smtClean="0"/>
              <a:t>ác phạm vi truy cập có liên quan đến khái niệm gói (package) nên sẽ được đề cập sau</a:t>
            </a:r>
          </a:p>
          <a:p>
            <a:pPr lvl="1"/>
            <a:r>
              <a:rPr lang="en-US" dirty="0" smtClean="0"/>
              <a:t>T</a:t>
            </a:r>
            <a:r>
              <a:rPr lang="vi-VN" dirty="0" smtClean="0"/>
              <a:t>ên lớp: đặt theo qui tắc đặt tên định danh. </a:t>
            </a:r>
            <a:r>
              <a:rPr lang="en-US" dirty="0" smtClean="0"/>
              <a:t>T</a:t>
            </a:r>
            <a:r>
              <a:rPr lang="vi-VN" dirty="0" smtClean="0"/>
              <a:t>hông thường đặt theo qui tắc title case (chữ cái đầu tiên của mỗi từ được viết hoa)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</a:t>
            </a:r>
            <a:endParaRPr lang="vi-VN" dirty="0"/>
          </a:p>
        </p:txBody>
      </p:sp>
      <p:sp>
        <p:nvSpPr>
          <p:cNvPr id="5" name="TextBox 4"/>
          <p:cNvSpPr txBox="1"/>
          <p:nvPr/>
        </p:nvSpPr>
        <p:spPr>
          <a:xfrm>
            <a:off x="803605" y="1844565"/>
            <a:ext cx="806575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phạm vi truy cập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noProof="1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tên lớp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//các thành phần của lớp: </a:t>
            </a:r>
            <a:r>
              <a:rPr lang="en-US" b="1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thuộc tính </a:t>
            </a:r>
            <a:r>
              <a:rPr lang="en-US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b="1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phương thức</a:t>
            </a:r>
            <a:endParaRPr lang="en-US" b="1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2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Thuộc tính của lớp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>
                <a:solidFill>
                  <a:srgbClr val="00B050"/>
                </a:solidFill>
              </a:rPr>
              <a:t>Thuộc tính</a:t>
            </a:r>
            <a:r>
              <a:rPr lang="en-US" noProof="1" smtClean="0"/>
              <a:t>: tương tự cú pháp khai báo biến</a:t>
            </a:r>
          </a:p>
          <a:p>
            <a:pPr lvl="1"/>
            <a:endParaRPr lang="en-US" noProof="1" smtClean="0"/>
          </a:p>
          <a:p>
            <a:pPr lvl="1"/>
            <a:endParaRPr lang="en-US" noProof="1" smtClean="0"/>
          </a:p>
          <a:p>
            <a:pPr lvl="1"/>
            <a:r>
              <a:rPr lang="en-US" noProof="1" smtClean="0"/>
              <a:t>Thuộc tính truy cập: xác định thuộc tính có thể được truy cập từ đâu, chỉ bên trong lớp hay có thể từ bên ngoài lớp,…</a:t>
            </a:r>
          </a:p>
          <a:p>
            <a:pPr lvl="2"/>
            <a:r>
              <a:rPr lang="en-US" noProof="1" smtClean="0">
                <a:solidFill>
                  <a:srgbClr val="00B050"/>
                </a:solidFill>
              </a:rPr>
              <a:t>public</a:t>
            </a:r>
            <a:r>
              <a:rPr lang="en-US" noProof="1" smtClean="0"/>
              <a:t>: thuộc tính có thể được truy cập từ bất kỳ phạm vi nào</a:t>
            </a:r>
          </a:p>
          <a:p>
            <a:pPr lvl="2"/>
            <a:r>
              <a:rPr lang="en-US" noProof="1" smtClean="0">
                <a:solidFill>
                  <a:srgbClr val="00B050"/>
                </a:solidFill>
              </a:rPr>
              <a:t>private</a:t>
            </a:r>
            <a:r>
              <a:rPr lang="en-US" noProof="1" smtClean="0"/>
              <a:t>: thuộc tính chỉ có thể được truy cập từ bên trong lớp</a:t>
            </a:r>
          </a:p>
          <a:p>
            <a:pPr lvl="1"/>
            <a:r>
              <a:rPr lang="en-US" noProof="1" smtClean="0"/>
              <a:t>Kiểu dữ liệu: có thể là một kiểu dữ liệu nguyên thủy hay lớp.</a:t>
            </a:r>
          </a:p>
          <a:p>
            <a:pPr lvl="1"/>
            <a:r>
              <a:rPr lang="en-US" noProof="1" smtClean="0"/>
              <a:t>Tên thuộc tính: theo qui tắc và qui ước đặt tên biến</a:t>
            </a:r>
          </a:p>
          <a:p>
            <a:pPr lvl="2"/>
            <a:endParaRPr lang="en-US" noProof="1" smtClean="0"/>
          </a:p>
          <a:p>
            <a:pPr lvl="1"/>
            <a:r>
              <a:rPr lang="en-US" b="1" noProof="1" smtClean="0"/>
              <a:t>Lưu ý</a:t>
            </a:r>
            <a:r>
              <a:rPr lang="en-US" noProof="1" smtClean="0"/>
              <a:t>: các thuộc tính thường được khai báo là private và việc truy xuất các thuộc tính sẽ thông qua các phương thức 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 smtClean="0"/>
              <a:t>Đối tượng và lớp		 ⤷ Tạo lớp căn bản</a:t>
            </a:r>
            <a:endParaRPr lang="en-US" noProof="1"/>
          </a:p>
        </p:txBody>
      </p:sp>
      <p:sp>
        <p:nvSpPr>
          <p:cNvPr id="5" name="TextBox 4"/>
          <p:cNvSpPr txBox="1"/>
          <p:nvPr/>
        </p:nvSpPr>
        <p:spPr>
          <a:xfrm>
            <a:off x="706580" y="1925783"/>
            <a:ext cx="81627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[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thuộc tính truy cập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]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&lt;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kiểu dữ liệu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&gt;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&lt;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tên thuộc tính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&gt;;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47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Phương thức của lớp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>
                <a:solidFill>
                  <a:srgbClr val="00B050"/>
                </a:solidFill>
              </a:rPr>
              <a:t>Phương thức</a:t>
            </a:r>
            <a:r>
              <a:rPr lang="en-US" noProof="1" smtClean="0"/>
              <a:t>: tương tự cú pháp tạo hàm</a:t>
            </a:r>
          </a:p>
          <a:p>
            <a:pPr lvl="1"/>
            <a:endParaRPr lang="en-US" noProof="1" smtClean="0"/>
          </a:p>
          <a:p>
            <a:pPr lvl="1"/>
            <a:endParaRPr lang="en-US" noProof="1" smtClean="0"/>
          </a:p>
          <a:p>
            <a:pPr lvl="1"/>
            <a:endParaRPr lang="en-US" noProof="1" smtClean="0"/>
          </a:p>
          <a:p>
            <a:pPr marL="0" indent="0">
              <a:buNone/>
            </a:pPr>
            <a:endParaRPr lang="en-US" noProof="1" smtClean="0"/>
          </a:p>
          <a:p>
            <a:pPr lvl="1"/>
            <a:r>
              <a:rPr lang="en-US" noProof="1" smtClean="0"/>
              <a:t>Thuộc tính truy cập (modifier): qui định phương thức có thể được truy cập từ đâu (tương tự như thuộc tính)</a:t>
            </a:r>
          </a:p>
          <a:p>
            <a:pPr lvl="1"/>
            <a:r>
              <a:rPr lang="en-US" noProof="1" smtClean="0"/>
              <a:t>Kiểu dữ liệu trả về (return type): kiểu dữ liệu của giá trị trả về của hàm,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en-US" noProof="1" smtClean="0"/>
              <a:t> nếu hàm không trả giá trị về</a:t>
            </a:r>
          </a:p>
          <a:p>
            <a:pPr lvl="1"/>
            <a:r>
              <a:rPr lang="en-US" noProof="1" smtClean="0"/>
              <a:t>Danh sách tham số (parameters): các dữ liệu được truyền vào cho phương thức</a:t>
            </a:r>
          </a:p>
          <a:p>
            <a:pPr lvl="1"/>
            <a:r>
              <a:rPr lang="en-US" noProof="1" smtClean="0"/>
              <a:t>Thân hàm: các lệnh thực hiện tác vụ của hàm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sp>
        <p:nvSpPr>
          <p:cNvPr id="5" name="Rectangle 4"/>
          <p:cNvSpPr/>
          <p:nvPr/>
        </p:nvSpPr>
        <p:spPr>
          <a:xfrm>
            <a:off x="734291" y="1845071"/>
            <a:ext cx="813507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[</a:t>
            </a:r>
            <a:r>
              <a:rPr lang="en-US" noProof="1" smtClean="0">
                <a:latin typeface="Consolas" charset="0"/>
              </a:rPr>
              <a:t>access 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modifier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]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&lt;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return type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&gt;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&lt;</a:t>
            </a:r>
            <a:r>
              <a:rPr lang="en-US" noProof="1" smtClean="0">
                <a:solidFill>
                  <a:prstClr val="black"/>
                </a:solidFill>
                <a:latin typeface="Consolas" charset="0"/>
              </a:rPr>
              <a:t>method name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&gt; </a:t>
            </a:r>
            <a:r>
              <a:rPr lang="en-US" noProof="1" smtClean="0">
                <a:latin typeface="Consolas" charset="0"/>
              </a:rPr>
              <a:t>(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[</a:t>
            </a:r>
            <a:r>
              <a:rPr lang="en-US" noProof="1" smtClean="0">
                <a:latin typeface="Consolas" charset="0"/>
              </a:rPr>
              <a:t>parameters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]</a:t>
            </a:r>
            <a:r>
              <a:rPr lang="en-US" noProof="1" smtClean="0">
                <a:latin typeface="Consolas" charset="0"/>
              </a:rPr>
              <a:t>)</a:t>
            </a:r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 {</a:t>
            </a:r>
          </a:p>
          <a:p>
            <a:endParaRPr lang="en-US" noProof="1" smtClean="0">
              <a:solidFill>
                <a:srgbClr val="535353"/>
              </a:solidFill>
              <a:latin typeface="Consolas" charset="0"/>
            </a:endParaRPr>
          </a:p>
          <a:p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  //thân phương thức (hàm)</a:t>
            </a:r>
          </a:p>
          <a:p>
            <a:endParaRPr lang="en-US" noProof="1" smtClean="0">
              <a:solidFill>
                <a:srgbClr val="535353"/>
              </a:solidFill>
              <a:latin typeface="Consolas" charset="0"/>
            </a:endParaRPr>
          </a:p>
          <a:p>
            <a:r>
              <a:rPr lang="en-US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noProof="1"/>
          </a:p>
        </p:txBody>
      </p:sp>
      <p:cxnSp>
        <p:nvCxnSpPr>
          <p:cNvPr id="7" name="Straight Connector 6"/>
          <p:cNvCxnSpPr/>
          <p:nvPr/>
        </p:nvCxnSpPr>
        <p:spPr>
          <a:xfrm>
            <a:off x="900545" y="2202870"/>
            <a:ext cx="741218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5345" y="2953067"/>
            <a:ext cx="361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noProof="1" smtClean="0"/>
              <a:t>prototype (nguyên mẫu/khai báo)</a:t>
            </a:r>
            <a:endParaRPr lang="en-US" i="1" noProof="1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H="1" flipV="1">
            <a:off x="5029202" y="2202871"/>
            <a:ext cx="1794162" cy="7501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68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Lớp Diem2D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2" y="1346200"/>
            <a:ext cx="5461068" cy="4891088"/>
          </a:xfrm>
        </p:spPr>
        <p:txBody>
          <a:bodyPr/>
          <a:lstStyle/>
          <a:p>
            <a:r>
              <a:rPr lang="en-US" noProof="1" smtClean="0"/>
              <a:t>Ví dụ 1: Tạo một lớp điểm trong không gian hai chiều (2D)</a:t>
            </a:r>
          </a:p>
          <a:p>
            <a:pPr lvl="1"/>
            <a:r>
              <a:rPr lang="en-US" noProof="1" smtClean="0"/>
              <a:t>Dữ liệu: mỗi điểm gồm tọa độ x, y</a:t>
            </a:r>
          </a:p>
          <a:p>
            <a:pPr lvl="1"/>
            <a:r>
              <a:rPr lang="en-US" noProof="1" smtClean="0"/>
              <a:t>Phương thức: thiết đặt giá trị x, y; hiển thị tọa độ ra màn hình; lấy giá trị của x, lấy giá trị của y, nhập giá trị cho x, y; tính khoảng cách đến 1 điểm khác;…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47574"/>
              </p:ext>
            </p:extLst>
          </p:nvPr>
        </p:nvGraphicFramePr>
        <p:xfrm>
          <a:off x="5985164" y="1346200"/>
          <a:ext cx="2884200" cy="274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4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Diem2D</a:t>
                      </a:r>
                      <a:endParaRPr lang="en-US" sz="1600" b="1" noProof="1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int x </a:t>
                      </a:r>
                    </a:p>
                    <a:p>
                      <a:r>
                        <a:rPr lang="en-US" sz="1600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int y</a:t>
                      </a:r>
                      <a:endParaRPr lang="en-US" sz="1600" noProof="1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void ganXY(int, int)</a:t>
                      </a:r>
                    </a:p>
                    <a:p>
                      <a:r>
                        <a:rPr lang="en-US" sz="1600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void hienthi()</a:t>
                      </a:r>
                    </a:p>
                    <a:p>
                      <a:r>
                        <a:rPr lang="en-US" sz="1600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int layX()</a:t>
                      </a:r>
                    </a:p>
                    <a:p>
                      <a:r>
                        <a:rPr lang="en-US" sz="1600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int layY()</a:t>
                      </a:r>
                    </a:p>
                    <a:p>
                      <a:r>
                        <a:rPr lang="en-US" sz="1600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void nhap()</a:t>
                      </a:r>
                    </a:p>
                    <a:p>
                      <a:r>
                        <a:rPr lang="en-US" sz="1600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float khoangcach(Diem2D)</a:t>
                      </a:r>
                    </a:p>
                    <a:p>
                      <a:r>
                        <a:rPr lang="en-US" sz="1600" noProof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1600" noProof="1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2865035" y="4200886"/>
            <a:ext cx="2964873" cy="2091822"/>
            <a:chOff x="2865035" y="4200886"/>
            <a:chExt cx="2964873" cy="209182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865035" y="5461659"/>
              <a:ext cx="29648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3571616" y="4200886"/>
              <a:ext cx="0" cy="1828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91498" y="4399468"/>
              <a:ext cx="110836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(x1, y1</a:t>
              </a:r>
              <a:r>
                <a:rPr lang="en-US" sz="1600" i="1" dirty="0" smtClean="0"/>
                <a:t>)</a:t>
              </a:r>
            </a:p>
            <a:p>
              <a:pPr algn="ctr"/>
              <a:r>
                <a:rPr lang="en-US" dirty="0" smtClean="0"/>
                <a:t>p1 ●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42659" y="5646377"/>
              <a:ext cx="1642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p2 ● </a:t>
              </a:r>
              <a:br>
                <a:rPr lang="en-US" dirty="0" smtClean="0"/>
              </a:br>
              <a:r>
                <a:rPr lang="en-US" dirty="0" smtClean="0"/>
                <a:t>   </a:t>
              </a:r>
              <a:r>
                <a:rPr lang="en-US" sz="1600" i="1" dirty="0" smtClean="0"/>
                <a:t>(x2, y2)</a:t>
              </a:r>
              <a:endParaRPr lang="en-US" sz="1600" i="1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4070377" y="4828922"/>
              <a:ext cx="387931" cy="97722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215853" y="5020077"/>
              <a:ext cx="128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d(p1, p2)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5307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Lớp Diem2D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sp>
        <p:nvSpPr>
          <p:cNvPr id="5" name="TextBox 4"/>
          <p:cNvSpPr txBox="1"/>
          <p:nvPr/>
        </p:nvSpPr>
        <p:spPr>
          <a:xfrm>
            <a:off x="393701" y="1387707"/>
            <a:ext cx="8475662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Diem2D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//thuộc tính x, y</a:t>
            </a:r>
            <a:endParaRPr lang="en-US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ganXY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i="1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thân hàm */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public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hienthi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i="1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thân hàm */</a:t>
            </a:r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fr-FR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public</a:t>
            </a:r>
            <a:r>
              <a:rPr lang="fr-FR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fr-FR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khoangcach</a:t>
            </a:r>
            <a:r>
              <a:rPr lang="fr-FR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Diem2D d</a:t>
            </a:r>
            <a:r>
              <a:rPr lang="fr-FR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fr-FR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fr-FR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fr-FR" i="1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fr-FR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thân hàm */</a:t>
            </a:r>
            <a:r>
              <a:rPr lang="fr-FR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fr-FR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//... Tương tự cho các phương thức khác</a:t>
            </a:r>
            <a:endParaRPr lang="fr-FR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74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Thuộc tính truy cập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Chỉ định phạm vi truy cập tới các thành phần của lớp:</a:t>
            </a:r>
          </a:p>
          <a:p>
            <a:pPr lvl="1"/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en-US" noProof="1" smtClean="0"/>
              <a:t>: có thể truy cập từ bên trong lớp lẫn bên ngoài lớp</a:t>
            </a:r>
          </a:p>
          <a:p>
            <a:pPr lvl="1"/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en-US" noProof="1" smtClean="0"/>
              <a:t>: chỉ có thể được truy cập từ bên trong lớp</a:t>
            </a:r>
          </a:p>
          <a:p>
            <a:pPr lvl="1"/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protected</a:t>
            </a:r>
            <a:r>
              <a:rPr lang="en-US" noProof="1" smtClean="0"/>
              <a:t>: có thể được truy cập từ bên trong lớp và các lớp con (trong thừa kế)</a:t>
            </a:r>
          </a:p>
          <a:p>
            <a:pPr lvl="1"/>
            <a:r>
              <a:rPr lang="en-US" noProof="1" smtClean="0"/>
              <a:t>Default (không khai báo): trong cùng gói (package), tương đương </a:t>
            </a:r>
            <a:r>
              <a:rPr lang="en-US" noProof="1" smtClean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noProof="1" smtClean="0"/>
              <a:t>; khác gói, tương đương </a:t>
            </a:r>
            <a:r>
              <a:rPr lang="en-US" noProof="1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endParaRPr lang="en-US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grpSp>
        <p:nvGrpSpPr>
          <p:cNvPr id="21" name="Group 20"/>
          <p:cNvGrpSpPr/>
          <p:nvPr/>
        </p:nvGrpSpPr>
        <p:grpSpPr>
          <a:xfrm>
            <a:off x="2576945" y="4053624"/>
            <a:ext cx="4479463" cy="2250191"/>
            <a:chOff x="2576945" y="4053624"/>
            <a:chExt cx="4479463" cy="2250191"/>
          </a:xfrm>
        </p:grpSpPr>
        <p:sp>
          <p:nvSpPr>
            <p:cNvPr id="5" name="Rectangle 4"/>
            <p:cNvSpPr/>
            <p:nvPr/>
          </p:nvSpPr>
          <p:spPr>
            <a:xfrm>
              <a:off x="2576945" y="4053624"/>
              <a:ext cx="4479463" cy="22501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noProof="1" smtClean="0">
                  <a:solidFill>
                    <a:sysClr val="windowText" lastClr="000000"/>
                  </a:solidFill>
                </a:rPr>
                <a:t>class A</a:t>
              </a:r>
            </a:p>
            <a:p>
              <a:pPr algn="just"/>
              <a:r>
                <a:rPr lang="en-US" noProof="1" smtClean="0">
                  <a:solidFill>
                    <a:sysClr val="windowText" lastClr="000000"/>
                  </a:solidFill>
                </a:rPr>
                <a:t>void funcA() {</a:t>
              </a:r>
            </a:p>
            <a:p>
              <a:pPr algn="just"/>
              <a:r>
                <a:rPr lang="en-US" noProof="1">
                  <a:solidFill>
                    <a:sysClr val="windowText" lastClr="000000"/>
                  </a:solidFill>
                </a:rPr>
                <a:t> </a:t>
              </a:r>
              <a:r>
                <a:rPr lang="en-US" noProof="1" smtClean="0">
                  <a:solidFill>
                    <a:sysClr val="windowText" lastClr="000000"/>
                  </a:solidFill>
                </a:rPr>
                <a:t>  B obj = new B();</a:t>
              </a:r>
            </a:p>
            <a:p>
              <a:pPr algn="just">
                <a:spcBef>
                  <a:spcPts val="600"/>
                </a:spcBef>
              </a:pPr>
              <a:r>
                <a:rPr lang="en-US" noProof="1" smtClean="0">
                  <a:solidFill>
                    <a:sysClr val="windowText" lastClr="000000"/>
                  </a:solidFill>
                </a:rPr>
                <a:t>   obj.s = …;</a:t>
              </a:r>
            </a:p>
            <a:p>
              <a:pPr algn="just">
                <a:spcBef>
                  <a:spcPts val="600"/>
                </a:spcBef>
              </a:pPr>
              <a:r>
                <a:rPr lang="en-US" noProof="1" smtClean="0">
                  <a:solidFill>
                    <a:sysClr val="windowText" lastClr="000000"/>
                  </a:solidFill>
                </a:rPr>
                <a:t>   obj.funcB();</a:t>
              </a:r>
            </a:p>
            <a:p>
              <a:pPr algn="just">
                <a:spcBef>
                  <a:spcPts val="600"/>
                </a:spcBef>
              </a:pPr>
              <a:r>
                <a:rPr lang="en-US" noProof="1" smtClean="0">
                  <a:solidFill>
                    <a:sysClr val="windowText" lastClr="000000"/>
                  </a:solidFill>
                </a:rPr>
                <a:t>   a = obj.funcD();</a:t>
              </a:r>
            </a:p>
            <a:p>
              <a:pPr algn="just"/>
              <a:r>
                <a:rPr lang="en-US" noProof="1" smtClean="0">
                  <a:solidFill>
                    <a:sysClr val="windowText" lastClr="000000"/>
                  </a:solidFill>
                </a:rPr>
                <a:t>}</a:t>
              </a:r>
              <a:endParaRPr lang="en-US" noProof="1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03321" y="4591860"/>
              <a:ext cx="1984076" cy="1645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noProof="1" smtClean="0">
                  <a:solidFill>
                    <a:sysClr val="windowText" lastClr="000000"/>
                  </a:solidFill>
                </a:rPr>
                <a:t>obj : class B</a:t>
              </a:r>
            </a:p>
            <a:p>
              <a:pPr algn="just">
                <a:spcBef>
                  <a:spcPts val="600"/>
                </a:spcBef>
              </a:pPr>
              <a:r>
                <a:rPr lang="en-US" noProof="1" smtClean="0">
                  <a:solidFill>
                    <a:sysClr val="windowText" lastClr="000000"/>
                  </a:solidFill>
                </a:rPr>
                <a:t>private String s;</a:t>
              </a:r>
            </a:p>
            <a:p>
              <a:pPr algn="just">
                <a:spcBef>
                  <a:spcPts val="600"/>
                </a:spcBef>
              </a:pPr>
              <a:r>
                <a:rPr lang="en-US" noProof="1" smtClean="0">
                  <a:solidFill>
                    <a:sysClr val="windowText" lastClr="000000"/>
                  </a:solidFill>
                </a:rPr>
                <a:t>public void funcB();</a:t>
              </a:r>
            </a:p>
            <a:p>
              <a:pPr algn="just">
                <a:spcBef>
                  <a:spcPts val="600"/>
                </a:spcBef>
              </a:pPr>
              <a:r>
                <a:rPr lang="en-US" noProof="1" smtClean="0">
                  <a:solidFill>
                    <a:sysClr val="windowText" lastClr="000000"/>
                  </a:solidFill>
                </a:rPr>
                <a:t>int funcD();</a:t>
              </a:r>
              <a:endParaRPr lang="en-US" noProof="1">
                <a:solidFill>
                  <a:sysClr val="windowText" lastClr="000000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0327" y="5247116"/>
              <a:ext cx="252000" cy="25772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3962400" y="5500258"/>
              <a:ext cx="104092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5285" y="4968402"/>
              <a:ext cx="360000" cy="360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3726873" y="5140030"/>
              <a:ext cx="1276448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0436" y="5607338"/>
              <a:ext cx="252000" cy="257727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4294906" y="5860476"/>
              <a:ext cx="708415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52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Định nghĩa phương thức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/>
              <a:t>Kiểu dữ liệu trả về (return type):</a:t>
            </a:r>
          </a:p>
          <a:p>
            <a:pPr lvl="1"/>
            <a:r>
              <a:rPr lang="en-US" noProof="1" smtClean="0"/>
              <a:t>Phương thức: thực hiện một tác vụ (task) nào đó</a:t>
            </a:r>
          </a:p>
          <a:p>
            <a:pPr marL="457200" lvl="1" indent="0">
              <a:buNone/>
            </a:pPr>
            <a:r>
              <a:rPr lang="en-US" noProof="1" smtClean="0"/>
              <a:t>	⇒ có thể trả về 1 giá trị</a:t>
            </a:r>
          </a:p>
          <a:p>
            <a:pPr lvl="1"/>
            <a:r>
              <a:rPr lang="en-US" noProof="1" smtClean="0"/>
              <a:t>Lệnh </a:t>
            </a:r>
            <a:r>
              <a:rPr lang="en-US" noProof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noProof="1" smtClean="0"/>
              <a:t> được dùng để trả về 1 giá trị cho lời gọi hàm</a:t>
            </a:r>
          </a:p>
          <a:p>
            <a:pPr lvl="1"/>
            <a:r>
              <a:rPr lang="en-US" noProof="1" smtClean="0"/>
              <a:t>Hàm có thể trả về 1 giá trị có kiểu dữ liệu nguyên thủy hoặc một đối tượng</a:t>
            </a:r>
          </a:p>
          <a:p>
            <a:pPr lvl="1"/>
            <a:r>
              <a:rPr lang="en-US" noProof="1" smtClean="0"/>
              <a:t>Nếu phương thức không trả về giá trị, kiểu dữ liệu trả về phải được khai báo là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void</a:t>
            </a:r>
            <a:endParaRPr lang="en-US" noProof="1" smtClean="0"/>
          </a:p>
          <a:p>
            <a:pPr lvl="1"/>
            <a:r>
              <a:rPr lang="en-US" noProof="1" smtClean="0"/>
              <a:t>Ví dụ: </a:t>
            </a:r>
          </a:p>
          <a:p>
            <a:pPr lvl="2"/>
            <a:r>
              <a:rPr lang="en-US" noProof="1" smtClean="0"/>
              <a:t>Hàm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Math.sqrt()</a:t>
            </a:r>
            <a:r>
              <a:rPr lang="en-US" noProof="1" smtClean="0"/>
              <a:t> tính căn bậc 2 của của 1 số, trả về 1 số thực </a:t>
            </a:r>
            <a:br>
              <a:rPr lang="en-US" noProof="1" smtClean="0"/>
            </a:br>
            <a:r>
              <a:rPr lang="en-US" noProof="1" smtClean="0"/>
              <a:t>⇒ kiểu dữ liệu trả về là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double</a:t>
            </a:r>
            <a:r>
              <a:rPr lang="en-US" noProof="1" smtClean="0"/>
              <a:t>: </a:t>
            </a:r>
            <a:r>
              <a:rPr lang="en-US" sz="1800" b="1" u="sng" noProof="1" smtClean="0">
                <a:solidFill>
                  <a:srgbClr val="9E0031"/>
                </a:solidFill>
                <a:latin typeface="Consolas" charset="0"/>
              </a:rPr>
              <a:t>double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sqrt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latin typeface="Consolas" charset="0"/>
              </a:rPr>
              <a:t>…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2400" noProof="1" smtClean="0"/>
          </a:p>
          <a:p>
            <a:pPr lvl="2"/>
            <a:r>
              <a:rPr lang="en-US" noProof="1" smtClean="0"/>
              <a:t>Hàm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System.out.println()</a:t>
            </a:r>
            <a:r>
              <a:rPr lang="en-US" noProof="1" smtClean="0"/>
              <a:t> hiển thị 1 chuỗi ra màn hình</a:t>
            </a:r>
            <a:br>
              <a:rPr lang="en-US" noProof="1" smtClean="0"/>
            </a:br>
            <a:r>
              <a:rPr lang="en-US" noProof="1" smtClean="0"/>
              <a:t> ⇒ không có giá trị trả về: </a:t>
            </a:r>
            <a:r>
              <a:rPr lang="en-US" sz="1800" b="1" u="sng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>
                <a:solidFill>
                  <a:srgbClr val="0000FF"/>
                </a:solidFill>
                <a:latin typeface="Consolas" charset="0"/>
              </a:rPr>
              <a:t>println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latin typeface="Consolas" charset="0"/>
              </a:rPr>
              <a:t>…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176571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Định nghĩa phương thức</a:t>
            </a:r>
            <a:endParaRPr lang="en-US" noProof="1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1" smtClean="0"/>
          </a:p>
          <a:p>
            <a:endParaRPr lang="en-US" noProof="1" smtClean="0"/>
          </a:p>
          <a:p>
            <a:endParaRPr lang="en-US" noProof="1" smtClean="0"/>
          </a:p>
          <a:p>
            <a:endParaRPr lang="en-US" noProof="1" smtClean="0"/>
          </a:p>
          <a:p>
            <a:endParaRPr lang="en-US" noProof="1" smtClean="0"/>
          </a:p>
          <a:p>
            <a:endParaRPr lang="en-US" noProof="1" smtClean="0"/>
          </a:p>
          <a:p>
            <a:endParaRPr lang="en-US" sz="2400" noProof="1" smtClean="0"/>
          </a:p>
          <a:p>
            <a:r>
              <a:rPr lang="en-US" sz="2400" noProof="1" smtClean="0"/>
              <a:t>Cú pháp lệnh </a:t>
            </a:r>
            <a:r>
              <a:rPr lang="en-US" sz="2400" noProof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 noProof="1" smtClean="0"/>
              <a:t>:</a:t>
            </a:r>
          </a:p>
          <a:p>
            <a:pPr marL="0" indent="0">
              <a:buNone/>
            </a:pPr>
            <a:r>
              <a:rPr lang="en-US" sz="20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20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biểu thức</a:t>
            </a:r>
            <a:r>
              <a:rPr lang="en-US" sz="20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  <a:endParaRPr lang="en-US" sz="2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sp>
        <p:nvSpPr>
          <p:cNvPr id="5" name="TextBox 4"/>
          <p:cNvSpPr txBox="1"/>
          <p:nvPr/>
        </p:nvSpPr>
        <p:spPr>
          <a:xfrm>
            <a:off x="498764" y="1316178"/>
            <a:ext cx="8370599" cy="2985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Test obj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System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random10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//generate a random value in range of [0, 10)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random10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s-I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is-I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is-I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3969" y="3616032"/>
            <a:ext cx="4807529" cy="2590804"/>
            <a:chOff x="3837709" y="3616032"/>
            <a:chExt cx="4807529" cy="2590804"/>
          </a:xfrm>
        </p:grpSpPr>
        <p:grpSp>
          <p:nvGrpSpPr>
            <p:cNvPr id="6" name="Group 5"/>
            <p:cNvGrpSpPr/>
            <p:nvPr/>
          </p:nvGrpSpPr>
          <p:grpSpPr>
            <a:xfrm>
              <a:off x="3837709" y="3616032"/>
              <a:ext cx="4807529" cy="2590804"/>
              <a:chOff x="2576945" y="3893128"/>
              <a:chExt cx="3327360" cy="259080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576945" y="3893128"/>
                <a:ext cx="3327360" cy="25908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b="1" noProof="1" smtClean="0">
                    <a:solidFill>
                      <a:sysClr val="windowText" lastClr="000000"/>
                    </a:solidFill>
                  </a:rPr>
                  <a:t>Test</a:t>
                </a:r>
                <a:endParaRPr lang="en-US" noProof="1" smtClean="0">
                  <a:solidFill>
                    <a:sysClr val="windowText" lastClr="000000"/>
                  </a:solidFill>
                </a:endParaRPr>
              </a:p>
              <a:p>
                <a:pPr algn="just"/>
                <a:r>
                  <a:rPr lang="en-US" sz="1600" noProof="1">
                    <a:solidFill>
                      <a:srgbClr val="9E0031"/>
                    </a:solidFill>
                    <a:latin typeface="Consolas" charset="0"/>
                  </a:rPr>
                  <a:t>void</a:t>
                </a:r>
                <a:r>
                  <a:rPr lang="en-US" sz="1600" noProof="1">
                    <a:solidFill>
                      <a:prstClr val="black"/>
                    </a:solidFill>
                    <a:latin typeface="Consolas" charset="0"/>
                  </a:rPr>
                  <a:t> </a:t>
                </a:r>
                <a:r>
                  <a:rPr lang="en-US" sz="1600" noProof="1">
                    <a:solidFill>
                      <a:srgbClr val="0000FF"/>
                    </a:solidFill>
                    <a:latin typeface="Consolas" charset="0"/>
                  </a:rPr>
                  <a:t>main</a:t>
                </a:r>
                <a:r>
                  <a:rPr lang="en-US" noProof="1" smtClean="0">
                    <a:solidFill>
                      <a:sysClr val="windowText" lastClr="000000"/>
                    </a:solidFill>
                  </a:rPr>
                  <a:t>(…) {</a:t>
                </a:r>
              </a:p>
              <a:p>
                <a:pPr algn="just"/>
                <a:endParaRPr lang="en-US" noProof="1" smtClean="0">
                  <a:solidFill>
                    <a:sysClr val="windowText" lastClr="000000"/>
                  </a:solidFill>
                </a:endParaRPr>
              </a:p>
              <a:p>
                <a:pPr algn="just"/>
                <a:endParaRPr lang="en-US" noProof="1" smtClean="0">
                  <a:solidFill>
                    <a:sysClr val="windowText" lastClr="000000"/>
                  </a:solidFill>
                </a:endParaRPr>
              </a:p>
              <a:p>
                <a:pPr algn="just"/>
                <a:endParaRPr lang="en-US" noProof="1">
                  <a:solidFill>
                    <a:sysClr val="windowText" lastClr="000000"/>
                  </a:solidFill>
                </a:endParaRPr>
              </a:p>
              <a:p>
                <a:pPr algn="just"/>
                <a:endParaRPr lang="en-US" noProof="1" smtClean="0">
                  <a:solidFill>
                    <a:sysClr val="windowText" lastClr="000000"/>
                  </a:solidFill>
                </a:endParaRPr>
              </a:p>
              <a:p>
                <a:pPr algn="just"/>
                <a:endParaRPr lang="en-US" noProof="1">
                  <a:solidFill>
                    <a:sysClr val="windowText" lastClr="000000"/>
                  </a:solidFill>
                </a:endParaRPr>
              </a:p>
              <a:p>
                <a:pPr algn="just"/>
                <a:r>
                  <a:rPr lang="en-US" sz="1600" noProof="1" smtClean="0">
                    <a:solidFill>
                      <a:prstClr val="black"/>
                    </a:solidFill>
                    <a:latin typeface="Consolas" charset="0"/>
                  </a:rPr>
                  <a:t>   System</a:t>
                </a:r>
                <a:r>
                  <a:rPr lang="en-US" sz="1600" noProof="1" smtClean="0">
                    <a:solidFill>
                      <a:srgbClr val="535353"/>
                    </a:solidFill>
                    <a:latin typeface="Consolas" charset="0"/>
                  </a:rPr>
                  <a:t>.</a:t>
                </a:r>
                <a:r>
                  <a:rPr lang="en-US" sz="1600" noProof="1" smtClean="0">
                    <a:solidFill>
                      <a:srgbClr val="6A801F"/>
                    </a:solidFill>
                    <a:latin typeface="Consolas" charset="0"/>
                  </a:rPr>
                  <a:t>out</a:t>
                </a:r>
                <a:r>
                  <a:rPr lang="en-US" sz="1600" noProof="1" smtClean="0">
                    <a:solidFill>
                      <a:srgbClr val="535353"/>
                    </a:solidFill>
                    <a:latin typeface="Consolas" charset="0"/>
                  </a:rPr>
                  <a:t>.</a:t>
                </a:r>
                <a:r>
                  <a:rPr lang="en-US" sz="1600" noProof="1" smtClean="0">
                    <a:solidFill>
                      <a:srgbClr val="6A801F"/>
                    </a:solidFill>
                    <a:latin typeface="Consolas" charset="0"/>
                  </a:rPr>
                  <a:t>println</a:t>
                </a:r>
                <a:r>
                  <a:rPr lang="en-US" sz="1600" noProof="1" smtClean="0">
                    <a:solidFill>
                      <a:srgbClr val="535353"/>
                    </a:solidFill>
                    <a:latin typeface="Consolas" charset="0"/>
                  </a:rPr>
                  <a:t>(</a:t>
                </a:r>
                <a:r>
                  <a:rPr lang="en-US" sz="1600" noProof="1" smtClean="0">
                    <a:solidFill>
                      <a:prstClr val="black"/>
                    </a:solidFill>
                    <a:latin typeface="Consolas" charset="0"/>
                  </a:rPr>
                  <a:t>obj</a:t>
                </a:r>
                <a:r>
                  <a:rPr lang="en-US" sz="1600" noProof="1" smtClean="0">
                    <a:solidFill>
                      <a:srgbClr val="535353"/>
                    </a:solidFill>
                    <a:latin typeface="Consolas" charset="0"/>
                  </a:rPr>
                  <a:t>.</a:t>
                </a:r>
                <a:r>
                  <a:rPr lang="en-US" sz="1600" noProof="1" smtClean="0">
                    <a:solidFill>
                      <a:srgbClr val="6A801F"/>
                    </a:solidFill>
                    <a:latin typeface="Consolas" charset="0"/>
                  </a:rPr>
                  <a:t>random10</a:t>
                </a:r>
                <a:r>
                  <a:rPr lang="en-US" sz="1600" noProof="1" smtClean="0">
                    <a:solidFill>
                      <a:srgbClr val="535353"/>
                    </a:solidFill>
                    <a:latin typeface="Consolas" charset="0"/>
                  </a:rPr>
                  <a:t>());</a:t>
                </a:r>
              </a:p>
              <a:p>
                <a:pPr algn="just"/>
                <a:r>
                  <a:rPr lang="en-US" noProof="1" smtClean="0">
                    <a:solidFill>
                      <a:sysClr val="windowText" lastClr="000000"/>
                    </a:solidFill>
                  </a:rPr>
                  <a:t>}</a:t>
                </a:r>
                <a:endParaRPr lang="en-US" noProof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08439" y="4305775"/>
                <a:ext cx="2074974" cy="142101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noProof="1" smtClean="0">
                    <a:solidFill>
                      <a:sysClr val="windowText" lastClr="000000"/>
                    </a:solidFill>
                  </a:rPr>
                  <a:t>obj : Test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b="1" noProof="1">
                    <a:solidFill>
                      <a:srgbClr val="0F7001"/>
                    </a:solidFill>
                    <a:latin typeface="Consolas-Bold" charset="0"/>
                  </a:rPr>
                  <a:t>public</a:t>
                </a:r>
                <a:r>
                  <a:rPr lang="en-US" sz="1600" noProof="1">
                    <a:solidFill>
                      <a:prstClr val="black"/>
                    </a:solidFill>
                    <a:latin typeface="Consolas" charset="0"/>
                  </a:rPr>
                  <a:t> </a:t>
                </a:r>
                <a:r>
                  <a:rPr lang="en-US" sz="1600" noProof="1">
                    <a:solidFill>
                      <a:srgbClr val="9E0031"/>
                    </a:solidFill>
                    <a:latin typeface="Consolas" charset="0"/>
                  </a:rPr>
                  <a:t>int</a:t>
                </a:r>
                <a:r>
                  <a:rPr lang="en-US" sz="1600" noProof="1">
                    <a:solidFill>
                      <a:prstClr val="black"/>
                    </a:solidFill>
                    <a:latin typeface="Consolas" charset="0"/>
                  </a:rPr>
                  <a:t> </a:t>
                </a:r>
                <a:r>
                  <a:rPr lang="en-US" sz="1600" noProof="1">
                    <a:solidFill>
                      <a:srgbClr val="0000FF"/>
                    </a:solidFill>
                    <a:latin typeface="Consolas" charset="0"/>
                  </a:rPr>
                  <a:t>random10</a:t>
                </a:r>
                <a:r>
                  <a:rPr lang="en-US" sz="1600" noProof="1" smtClean="0">
                    <a:solidFill>
                      <a:srgbClr val="535353"/>
                    </a:solidFill>
                    <a:latin typeface="Consolas" charset="0"/>
                  </a:rPr>
                  <a:t>(){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noProof="1" smtClean="0">
                    <a:solidFill>
                      <a:srgbClr val="535353"/>
                    </a:solidFill>
                    <a:latin typeface="Consolas" charset="0"/>
                  </a:rPr>
                  <a:t>   </a:t>
                </a:r>
                <a:r>
                  <a:rPr lang="is-IS" sz="1600" b="1" noProof="1" smtClean="0">
                    <a:solidFill>
                      <a:srgbClr val="0F7001"/>
                    </a:solidFill>
                    <a:latin typeface="Consolas-Bold" charset="0"/>
                  </a:rPr>
                  <a:t>return</a:t>
                </a:r>
                <a:r>
                  <a:rPr lang="is-IS" sz="1600" noProof="1" smtClean="0">
                    <a:solidFill>
                      <a:prstClr val="black"/>
                    </a:solidFill>
                    <a:latin typeface="Consolas" charset="0"/>
                  </a:rPr>
                  <a:t> ...</a:t>
                </a:r>
                <a:r>
                  <a:rPr lang="is-IS" sz="1600" noProof="1" smtClean="0">
                    <a:solidFill>
                      <a:srgbClr val="535353"/>
                    </a:solidFill>
                    <a:latin typeface="Consolas" charset="0"/>
                  </a:rPr>
                  <a:t>;</a:t>
                </a:r>
                <a:endParaRPr lang="en-US" noProof="1">
                  <a:solidFill>
                    <a:sysClr val="windowText" lastClr="000000"/>
                  </a:solidFill>
                </a:endParaRPr>
              </a:p>
              <a:p>
                <a:pPr algn="just">
                  <a:spcBef>
                    <a:spcPts val="600"/>
                  </a:spcBef>
                </a:pPr>
                <a:r>
                  <a:rPr lang="en-US" sz="1600" noProof="1" smtClean="0">
                    <a:solidFill>
                      <a:sysClr val="windowText" lastClr="000000"/>
                    </a:solidFill>
                  </a:rPr>
                  <a:t>}</a:t>
                </a:r>
                <a:endParaRPr lang="en-US" sz="1600" noProof="1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>
              <a:off x="6040577" y="5015345"/>
              <a:ext cx="900545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442362" y="5583383"/>
              <a:ext cx="139930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601689" y="5043055"/>
              <a:ext cx="450273" cy="51261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809511" y="5085555"/>
              <a:ext cx="1821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smtClean="0"/>
                <a:t>a </a:t>
              </a:r>
              <a:r>
                <a:rPr lang="en-US" sz="1600" i="1" dirty="0" smtClean="0"/>
                <a:t>random number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74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Định nghĩa phương thức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/>
              <a:t>Tham số của hàm (parameters):</a:t>
            </a:r>
          </a:p>
          <a:p>
            <a:pPr lvl="1"/>
            <a:r>
              <a:rPr lang="en-US" noProof="1" smtClean="0"/>
              <a:t>Một số hàm cần phải được cung cấp dữ liệu để t/hiện tác vụ</a:t>
            </a:r>
          </a:p>
          <a:p>
            <a:pPr lvl="1"/>
            <a:r>
              <a:rPr lang="en-US" noProof="1" smtClean="0"/>
              <a:t>Ví dụ: hàm tính căn bậc 2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Math.sqrt()</a:t>
            </a:r>
            <a:r>
              <a:rPr lang="en-US" noProof="1" smtClean="0"/>
              <a:t> cần phải được truyền vào một giá trị nguyên/thực để nó có thể tính toán</a:t>
            </a:r>
          </a:p>
          <a:p>
            <a:pPr lvl="1"/>
            <a:r>
              <a:rPr lang="en-US" noProof="1" smtClean="0">
                <a:solidFill>
                  <a:srgbClr val="00B050"/>
                </a:solidFill>
              </a:rPr>
              <a:t>Đối số: </a:t>
            </a:r>
            <a:r>
              <a:rPr lang="en-US" noProof="1" smtClean="0"/>
              <a:t>các dữ liệu truyền vào cho hàm</a:t>
            </a:r>
          </a:p>
          <a:p>
            <a:pPr lvl="2"/>
            <a:r>
              <a:rPr lang="en-US" noProof="1" smtClean="0"/>
              <a:t>Cú pháp khai báo 1 đối số: </a:t>
            </a:r>
            <a:r>
              <a:rPr lang="en-US" b="1" noProof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&lt;kiểu dữ liệu&gt; &lt;tên đối số&gt;</a:t>
            </a:r>
          </a:p>
          <a:p>
            <a:pPr lvl="2"/>
            <a:r>
              <a:rPr lang="en-US" noProof="1" smtClean="0"/>
              <a:t>Các đối số cách nhau bằng dấu phẩy</a:t>
            </a:r>
          </a:p>
          <a:p>
            <a:pPr lvl="1"/>
            <a:r>
              <a:rPr lang="en-US" noProof="1" smtClean="0"/>
              <a:t>Về bản chất, </a:t>
            </a:r>
            <a:r>
              <a:rPr lang="en-US" noProof="1" smtClean="0">
                <a:solidFill>
                  <a:srgbClr val="00B050"/>
                </a:solidFill>
              </a:rPr>
              <a:t>tham số chính là biến cục bộ </a:t>
            </a:r>
            <a:r>
              <a:rPr lang="en-US" noProof="1" smtClean="0"/>
              <a:t>của phương thức</a:t>
            </a:r>
          </a:p>
          <a:p>
            <a:pPr lvl="1"/>
            <a:r>
              <a:rPr lang="en-US" noProof="1" smtClean="0"/>
              <a:t>Ví dụ:</a:t>
            </a:r>
          </a:p>
          <a:p>
            <a:pPr lvl="2"/>
            <a:r>
              <a:rPr lang="en-US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double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sqrt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noProof="1">
                <a:solidFill>
                  <a:srgbClr val="B00040"/>
                </a:solidFill>
                <a:latin typeface="Consolas" panose="020B0609020204030204" pitchFamily="49" charset="0"/>
              </a:rPr>
              <a:t>double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):</a:t>
            </a:r>
            <a:r>
              <a:rPr lang="en-US" noProof="1" smtClean="0"/>
              <a:t> hàm tính căn bậc hai, nhận vào một số thực cần tính căn bậc hai</a:t>
            </a:r>
            <a:endParaRPr lang="en-US" noProof="1" smtClean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2"/>
            <a:r>
              <a:rPr lang="en-US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void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PTB1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,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b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): </a:t>
            </a:r>
            <a:r>
              <a:rPr lang="en-US" noProof="1" smtClean="0"/>
              <a:t>hàm giải phương trình bậc 1, nhận 2 tham số kiểu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noProof="1" smtClean="0"/>
              <a:t>, là hai hệ số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noProof="1" smtClean="0"/>
              <a:t> và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endParaRPr lang="en-US" noProof="1" smtClean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11708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Mục tiêu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vi-VN" noProof="1" smtClean="0"/>
              <a:t>Chương này nhằm giới thiệu cách thức </a:t>
            </a:r>
            <a:br>
              <a:rPr lang="vi-VN" noProof="1" smtClean="0"/>
            </a:br>
            <a:r>
              <a:rPr lang="vi-VN" noProof="1" smtClean="0"/>
              <a:t>xây dựng lớp, khởi tạo - khai thác đối tượng và</a:t>
            </a:r>
            <a:br>
              <a:rPr lang="vi-VN" noProof="1" smtClean="0"/>
            </a:br>
            <a:r>
              <a:rPr lang="vi-VN" noProof="1" smtClean="0"/>
              <a:t>  cơ bản về cách xử lý </a:t>
            </a:r>
            <a:r>
              <a:rPr lang="vi-VN" noProof="1" smtClean="0">
                <a:solidFill>
                  <a:srgbClr val="00B050"/>
                </a:solidFill>
              </a:rPr>
              <a:t>ngoại lệ </a:t>
            </a:r>
            <a:r>
              <a:rPr lang="vi-VN" noProof="1" smtClean="0"/>
              <a:t>trong Java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2161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Định nghĩa phương thức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/>
              <a:t>Tham số của hàm (tt):</a:t>
            </a:r>
          </a:p>
          <a:p>
            <a:pPr lvl="1"/>
            <a:r>
              <a:rPr lang="en-US" noProof="1" smtClean="0"/>
              <a:t>Tham số hình thức: là các tham số trong định nghĩa hay khai báo hàm</a:t>
            </a:r>
          </a:p>
          <a:p>
            <a:pPr lvl="1"/>
            <a:r>
              <a:rPr lang="en-US" noProof="1" smtClean="0"/>
              <a:t>Tham số thực tế: các biến, biểu thức được truyền vào trong lời gọi hàm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sp>
        <p:nvSpPr>
          <p:cNvPr id="5" name="TextBox 4"/>
          <p:cNvSpPr txBox="1"/>
          <p:nvPr/>
        </p:nvSpPr>
        <p:spPr>
          <a:xfrm>
            <a:off x="581891" y="4073245"/>
            <a:ext cx="32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7082" y="3652066"/>
            <a:ext cx="5569527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//định nghĩa hàm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418" y="4641805"/>
            <a:ext cx="5569527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fr-FR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2.0,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Math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087090" y="3920845"/>
            <a:ext cx="86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26179" y="5680372"/>
            <a:ext cx="25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0733" y="5842133"/>
            <a:ext cx="201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noProof="1" smtClean="0"/>
              <a:t>tham số thực tế</a:t>
            </a:r>
            <a:endParaRPr lang="en-US" i="1" noProof="1"/>
          </a:p>
        </p:txBody>
      </p:sp>
      <p:cxnSp>
        <p:nvCxnSpPr>
          <p:cNvPr id="13" name="Straight Connector 12"/>
          <p:cNvCxnSpPr>
            <a:stCxn id="11" idx="1"/>
          </p:cNvCxnSpPr>
          <p:nvPr/>
        </p:nvCxnSpPr>
        <p:spPr>
          <a:xfrm flipH="1" flipV="1">
            <a:off x="5237018" y="5713387"/>
            <a:ext cx="343715" cy="3134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30805" y="3168085"/>
            <a:ext cx="201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noProof="1" smtClean="0"/>
              <a:t>tham số hình thức</a:t>
            </a:r>
            <a:endParaRPr lang="en-US" i="1" noProof="1"/>
          </a:p>
        </p:txBody>
      </p:sp>
      <p:cxnSp>
        <p:nvCxnSpPr>
          <p:cNvPr id="20" name="Straight Connector 19"/>
          <p:cNvCxnSpPr>
            <a:stCxn id="19" idx="2"/>
          </p:cNvCxnSpPr>
          <p:nvPr/>
        </p:nvCxnSpPr>
        <p:spPr>
          <a:xfrm flipH="1">
            <a:off x="4530436" y="3537417"/>
            <a:ext cx="909242" cy="3695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9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Định nghĩa phương thức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/>
              <a:t>Tham số của hàm (tt):</a:t>
            </a:r>
          </a:p>
          <a:p>
            <a:pPr lvl="1"/>
            <a:r>
              <a:rPr lang="en-US" noProof="1" smtClean="0"/>
              <a:t>Tham số kiểu dữ liệu nguyên thủy: </a:t>
            </a:r>
          </a:p>
          <a:p>
            <a:pPr lvl="2"/>
            <a:r>
              <a:rPr lang="en-US" noProof="1" smtClean="0">
                <a:solidFill>
                  <a:srgbClr val="00B050"/>
                </a:solidFill>
              </a:rPr>
              <a:t>Giá trị </a:t>
            </a:r>
            <a:r>
              <a:rPr lang="en-US" noProof="1" smtClean="0"/>
              <a:t>của tham số thực tế được truyền vào cho tham số hình thức </a:t>
            </a:r>
            <a:r>
              <a:rPr lang="en-US" noProof="1"/>
              <a:t>⇒ </a:t>
            </a:r>
            <a:r>
              <a:rPr lang="en-US" b="1" noProof="1" smtClean="0"/>
              <a:t>truyền bằng giá trị</a:t>
            </a:r>
            <a:endParaRPr lang="en-US" b="1" noProof="1"/>
          </a:p>
          <a:p>
            <a:pPr lvl="2"/>
            <a:r>
              <a:rPr lang="en-US" noProof="1" smtClean="0"/>
              <a:t>Thay đổi giá trị tham số hình thức </a:t>
            </a:r>
            <a:r>
              <a:rPr lang="en-US" noProof="1" smtClean="0">
                <a:solidFill>
                  <a:srgbClr val="00B050"/>
                </a:solidFill>
              </a:rPr>
              <a:t>không làm thay đổi </a:t>
            </a:r>
            <a:r>
              <a:rPr lang="en-US" noProof="1" smtClean="0"/>
              <a:t>giá trị của tham số thực tế</a:t>
            </a:r>
          </a:p>
          <a:p>
            <a:pPr lvl="1"/>
            <a:r>
              <a:rPr lang="en-US" noProof="1" smtClean="0"/>
              <a:t>Tham số kiểu dữ liệu tham chiếu (đối tượng): </a:t>
            </a:r>
          </a:p>
          <a:p>
            <a:pPr lvl="2"/>
            <a:r>
              <a:rPr lang="en-US" noProof="1">
                <a:solidFill>
                  <a:srgbClr val="00B050"/>
                </a:solidFill>
              </a:rPr>
              <a:t>Đ</a:t>
            </a:r>
            <a:r>
              <a:rPr lang="en-US" noProof="1" smtClean="0">
                <a:solidFill>
                  <a:srgbClr val="00B050"/>
                </a:solidFill>
              </a:rPr>
              <a:t>ịa chỉ</a:t>
            </a:r>
            <a:r>
              <a:rPr lang="en-US" noProof="1" smtClean="0"/>
              <a:t> của đối tượng được tham chiếu bởi tham số thực tế được truyền vào cho tham số hình thức (cũng là một tham chiếu)  </a:t>
            </a:r>
            <a:br>
              <a:rPr lang="en-US" noProof="1" smtClean="0"/>
            </a:br>
            <a:r>
              <a:rPr lang="en-US" noProof="1" smtClean="0"/>
              <a:t>⇒ </a:t>
            </a:r>
            <a:r>
              <a:rPr lang="en-US" b="1" noProof="1" smtClean="0"/>
              <a:t>truyền bằng tham chiếu</a:t>
            </a:r>
            <a:endParaRPr lang="en-US" b="1" noProof="1"/>
          </a:p>
          <a:p>
            <a:pPr lvl="2"/>
            <a:r>
              <a:rPr lang="en-US" noProof="1" smtClean="0"/>
              <a:t>Cả t/số hình thức và t/số thực tế tham chiếu đến cùng 1 đối tượng</a:t>
            </a:r>
            <a:br>
              <a:rPr lang="en-US" noProof="1" smtClean="0"/>
            </a:br>
            <a:r>
              <a:rPr lang="en-US" noProof="1"/>
              <a:t> </a:t>
            </a:r>
            <a:r>
              <a:rPr lang="en-US" noProof="1" smtClean="0"/>
              <a:t>⇒ </a:t>
            </a:r>
            <a:r>
              <a:rPr lang="en-US" noProof="1" smtClean="0">
                <a:solidFill>
                  <a:srgbClr val="00B050"/>
                </a:solidFill>
              </a:rPr>
              <a:t>có thể thay đổi </a:t>
            </a:r>
            <a:r>
              <a:rPr lang="en-US" noProof="1" smtClean="0"/>
              <a:t>giá trị (thuộc tính) của đối tượng được tham chiếu bởi tham số thực tế thông qua tham số hình thức</a:t>
            </a:r>
            <a:br>
              <a:rPr lang="en-US" noProof="1" smtClean="0"/>
            </a:br>
            <a:r>
              <a:rPr lang="en-US" noProof="1"/>
              <a:t> </a:t>
            </a:r>
            <a:r>
              <a:rPr lang="en-US" noProof="1" smtClean="0"/>
              <a:t>⇒ là một cách để </a:t>
            </a:r>
            <a:r>
              <a:rPr lang="en-US" noProof="1" smtClean="0">
                <a:solidFill>
                  <a:srgbClr val="00B050"/>
                </a:solidFill>
              </a:rPr>
              <a:t>truyền giá trị trả về </a:t>
            </a:r>
            <a:r>
              <a:rPr lang="en-US" noProof="1" smtClean="0"/>
              <a:t>cho lời gọi hàm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5409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Định nghĩa phương thức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sp>
        <p:nvSpPr>
          <p:cNvPr id="6" name="TextBox 5"/>
          <p:cNvSpPr txBox="1"/>
          <p:nvPr/>
        </p:nvSpPr>
        <p:spPr>
          <a:xfrm>
            <a:off x="393700" y="1343891"/>
            <a:ext cx="5497339" cy="3877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count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Sinhvien sv1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Sinhvien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test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sv1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"count = "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count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sv1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Sinhvien sv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is-I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mssv</a:t>
            </a:r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is-I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i-FI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hoten</a:t>
            </a:r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i-FI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"Sinh vien "</a:t>
            </a:r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i-FI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fi-FI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7042" y="3938373"/>
            <a:ext cx="470232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Sinhvien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mssv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hoten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"MSSV: "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mssv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", ho ten: "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hoten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2" b="16791"/>
          <a:stretch/>
        </p:blipFill>
        <p:spPr>
          <a:xfrm>
            <a:off x="5247055" y="1226357"/>
            <a:ext cx="3647852" cy="13801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334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Định nghĩa phương thức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sp>
        <p:nvSpPr>
          <p:cNvPr id="6" name="TextBox 5"/>
          <p:cNvSpPr txBox="1"/>
          <p:nvPr/>
        </p:nvSpPr>
        <p:spPr>
          <a:xfrm>
            <a:off x="393701" y="1343891"/>
            <a:ext cx="5211134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count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Sinhvien sv1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Sinhvien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test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sv1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noProof="1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"count = "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count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sv1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Sinhvien sv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noProof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is-I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mssv</a:t>
            </a:r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is-I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i-FI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hoten</a:t>
            </a:r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i-FI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"SV "</a:t>
            </a:r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i-FI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i-FI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fi-FI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87896" y="2024121"/>
            <a:ext cx="1296000" cy="6089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noProof="1" smtClean="0">
                <a:solidFill>
                  <a:schemeClr val="tx1"/>
                </a:solidFill>
              </a:rPr>
              <a:t>mssv = 0</a:t>
            </a:r>
          </a:p>
          <a:p>
            <a:r>
              <a:rPr lang="en-US" sz="1600" noProof="1" smtClean="0">
                <a:solidFill>
                  <a:schemeClr val="tx1"/>
                </a:solidFill>
              </a:rPr>
              <a:t>hoten = null</a:t>
            </a:r>
          </a:p>
        </p:txBody>
      </p:sp>
      <p:cxnSp>
        <p:nvCxnSpPr>
          <p:cNvPr id="11" name="Elbow Connector 10"/>
          <p:cNvCxnSpPr>
            <a:stCxn id="31" idx="3"/>
            <a:endCxn id="8" idx="2"/>
          </p:cNvCxnSpPr>
          <p:nvPr/>
        </p:nvCxnSpPr>
        <p:spPr>
          <a:xfrm flipV="1">
            <a:off x="6849103" y="2633058"/>
            <a:ext cx="686793" cy="646868"/>
          </a:xfrm>
          <a:prstGeom prst="bentConnector2">
            <a:avLst/>
          </a:prstGeom>
          <a:ln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019760" y="1287137"/>
            <a:ext cx="2904195" cy="1510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cxnSp>
        <p:nvCxnSpPr>
          <p:cNvPr id="17" name="Straight Arrow Connector 16"/>
          <p:cNvCxnSpPr>
            <a:stCxn id="16" idx="1"/>
            <a:endCxn id="15" idx="1"/>
          </p:cNvCxnSpPr>
          <p:nvPr/>
        </p:nvCxnSpPr>
        <p:spPr>
          <a:xfrm flipV="1">
            <a:off x="4327522" y="2042362"/>
            <a:ext cx="1692238" cy="2157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127448" y="1228300"/>
            <a:ext cx="721655" cy="655918"/>
            <a:chOff x="6455000" y="1228300"/>
            <a:chExt cx="721655" cy="655918"/>
          </a:xfrm>
        </p:grpSpPr>
        <p:sp>
          <p:nvSpPr>
            <p:cNvPr id="7" name="Rectangle 6"/>
            <p:cNvSpPr/>
            <p:nvPr/>
          </p:nvSpPr>
          <p:spPr>
            <a:xfrm>
              <a:off x="6518202" y="1509764"/>
              <a:ext cx="658453" cy="3744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noProof="1" smtClean="0">
                  <a:solidFill>
                    <a:schemeClr val="tx1"/>
                  </a:solidFill>
                </a:rPr>
                <a:t>&amp;</a:t>
              </a:r>
              <a:endParaRPr lang="en-US" sz="1600" noProof="1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55000" y="1228300"/>
              <a:ext cx="657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sv1</a:t>
              </a:r>
              <a:endParaRPr lang="en-US" sz="16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079468" y="1228300"/>
            <a:ext cx="721655" cy="655918"/>
            <a:chOff x="6455000" y="1228300"/>
            <a:chExt cx="721655" cy="655918"/>
          </a:xfrm>
        </p:grpSpPr>
        <p:sp>
          <p:nvSpPr>
            <p:cNvPr id="24" name="Rectangle 23"/>
            <p:cNvSpPr/>
            <p:nvPr/>
          </p:nvSpPr>
          <p:spPr>
            <a:xfrm>
              <a:off x="6518202" y="1509764"/>
              <a:ext cx="658453" cy="3744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noProof="1" smtClean="0">
                  <a:solidFill>
                    <a:schemeClr val="tx1"/>
                  </a:solidFill>
                </a:rPr>
                <a:t>0</a:t>
              </a:r>
              <a:endParaRPr lang="en-US" sz="1600" noProof="1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55000" y="1228300"/>
              <a:ext cx="657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count</a:t>
              </a:r>
              <a:endParaRPr lang="en-US" sz="1600" dirty="0"/>
            </a:p>
          </p:txBody>
        </p:sp>
      </p:grpSp>
      <p:cxnSp>
        <p:nvCxnSpPr>
          <p:cNvPr id="29" name="Elbow Connector 28"/>
          <p:cNvCxnSpPr>
            <a:stCxn id="7" idx="3"/>
            <a:endCxn id="8" idx="0"/>
          </p:cNvCxnSpPr>
          <p:nvPr/>
        </p:nvCxnSpPr>
        <p:spPr>
          <a:xfrm>
            <a:off x="6849103" y="1696991"/>
            <a:ext cx="686793" cy="3271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6127448" y="2811235"/>
            <a:ext cx="721655" cy="655918"/>
            <a:chOff x="6455000" y="1228300"/>
            <a:chExt cx="721655" cy="655918"/>
          </a:xfrm>
        </p:grpSpPr>
        <p:sp>
          <p:nvSpPr>
            <p:cNvPr id="31" name="Rectangle 30"/>
            <p:cNvSpPr/>
            <p:nvPr/>
          </p:nvSpPr>
          <p:spPr>
            <a:xfrm>
              <a:off x="6518202" y="1509764"/>
              <a:ext cx="658453" cy="3744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noProof="1" smtClean="0">
                  <a:solidFill>
                    <a:schemeClr val="tx1"/>
                  </a:solidFill>
                </a:rPr>
                <a:t>&amp;</a:t>
              </a:r>
              <a:endParaRPr lang="en-US" sz="1600" noProof="1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55000" y="1228300"/>
              <a:ext cx="657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1" smtClean="0"/>
                <a:t>sv</a:t>
              </a:r>
              <a:endParaRPr lang="en-US" sz="1600" noProof="1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079468" y="2811235"/>
            <a:ext cx="721655" cy="655918"/>
            <a:chOff x="6455000" y="1228300"/>
            <a:chExt cx="721655" cy="655918"/>
          </a:xfrm>
        </p:grpSpPr>
        <p:sp>
          <p:nvSpPr>
            <p:cNvPr id="35" name="Rectangle 34"/>
            <p:cNvSpPr/>
            <p:nvPr/>
          </p:nvSpPr>
          <p:spPr>
            <a:xfrm>
              <a:off x="6518202" y="1509764"/>
              <a:ext cx="658453" cy="3744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noProof="1" smtClean="0">
                  <a:solidFill>
                    <a:schemeClr val="tx1"/>
                  </a:solidFill>
                </a:rPr>
                <a:t>0</a:t>
              </a:r>
              <a:endParaRPr lang="en-US" sz="1600" noProof="1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55000" y="1228300"/>
              <a:ext cx="657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</a:t>
              </a:r>
              <a:endParaRPr lang="en-US" sz="1600" dirty="0"/>
            </a:p>
          </p:txBody>
        </p:sp>
      </p:grpSp>
      <p:cxnSp>
        <p:nvCxnSpPr>
          <p:cNvPr id="38" name="Straight Arrow Connector 37"/>
          <p:cNvCxnSpPr>
            <a:stCxn id="24" idx="2"/>
            <a:endCxn id="35" idx="0"/>
          </p:cNvCxnSpPr>
          <p:nvPr/>
        </p:nvCxnSpPr>
        <p:spPr>
          <a:xfrm>
            <a:off x="8471897" y="1884218"/>
            <a:ext cx="0" cy="12084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" idx="2"/>
            <a:endCxn id="31" idx="0"/>
          </p:cNvCxnSpPr>
          <p:nvPr/>
        </p:nvCxnSpPr>
        <p:spPr>
          <a:xfrm>
            <a:off x="6519877" y="1884218"/>
            <a:ext cx="0" cy="12084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38121" y="2576561"/>
            <a:ext cx="5360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10708" y="2888251"/>
            <a:ext cx="2904195" cy="64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33" idx="3"/>
            <a:endCxn id="39" idx="1"/>
          </p:cNvCxnSpPr>
          <p:nvPr/>
        </p:nvCxnSpPr>
        <p:spPr>
          <a:xfrm>
            <a:off x="2874144" y="2761227"/>
            <a:ext cx="3136564" cy="45102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903816" y="4592199"/>
            <a:ext cx="1296000" cy="5760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r>
              <a:rPr lang="en-US" sz="1600" noProof="1" smtClean="0">
                <a:solidFill>
                  <a:schemeClr val="tx1"/>
                </a:solidFill>
              </a:rPr>
              <a:t>mssv = 1</a:t>
            </a:r>
          </a:p>
          <a:p>
            <a:r>
              <a:rPr lang="en-US" sz="1600" noProof="1" smtClean="0">
                <a:solidFill>
                  <a:schemeClr val="tx1"/>
                </a:solidFill>
              </a:rPr>
              <a:t>hoten = </a:t>
            </a:r>
            <a:r>
              <a:rPr lang="en-US" sz="1400" noProof="1" smtClean="0">
                <a:solidFill>
                  <a:schemeClr val="tx1"/>
                </a:solidFill>
              </a:rPr>
              <a:t>“SV 1”</a:t>
            </a:r>
            <a:endParaRPr lang="en-US" sz="1600" noProof="1" smtClean="0">
              <a:solidFill>
                <a:schemeClr val="tx1"/>
              </a:solidFill>
            </a:endParaRPr>
          </a:p>
        </p:txBody>
      </p:sp>
      <p:cxnSp>
        <p:nvCxnSpPr>
          <p:cNvPr id="44" name="Elbow Connector 43"/>
          <p:cNvCxnSpPr>
            <a:stCxn id="55" idx="3"/>
            <a:endCxn id="43" idx="2"/>
          </p:cNvCxnSpPr>
          <p:nvPr/>
        </p:nvCxnSpPr>
        <p:spPr>
          <a:xfrm flipV="1">
            <a:off x="6865023" y="5168282"/>
            <a:ext cx="686793" cy="679722"/>
          </a:xfrm>
          <a:prstGeom prst="bentConnector2">
            <a:avLst/>
          </a:prstGeom>
          <a:ln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035680" y="3841567"/>
            <a:ext cx="2904195" cy="148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6143368" y="3796378"/>
            <a:ext cx="721655" cy="655918"/>
            <a:chOff x="6455000" y="1228300"/>
            <a:chExt cx="721655" cy="655918"/>
          </a:xfrm>
        </p:grpSpPr>
        <p:sp>
          <p:nvSpPr>
            <p:cNvPr id="48" name="Rectangle 47"/>
            <p:cNvSpPr/>
            <p:nvPr/>
          </p:nvSpPr>
          <p:spPr>
            <a:xfrm>
              <a:off x="6518202" y="1509764"/>
              <a:ext cx="658453" cy="3744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noProof="1" smtClean="0">
                  <a:solidFill>
                    <a:schemeClr val="tx1"/>
                  </a:solidFill>
                </a:rPr>
                <a:t>&amp;</a:t>
              </a:r>
              <a:endParaRPr lang="en-US" sz="1600" noProof="1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55000" y="1228300"/>
              <a:ext cx="657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sv1</a:t>
              </a:r>
              <a:endParaRPr lang="en-US" sz="16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95388" y="3796378"/>
            <a:ext cx="721655" cy="655918"/>
            <a:chOff x="6455000" y="1228300"/>
            <a:chExt cx="721655" cy="655918"/>
          </a:xfrm>
        </p:grpSpPr>
        <p:sp>
          <p:nvSpPr>
            <p:cNvPr id="51" name="Rectangle 50"/>
            <p:cNvSpPr/>
            <p:nvPr/>
          </p:nvSpPr>
          <p:spPr>
            <a:xfrm>
              <a:off x="6518202" y="1509764"/>
              <a:ext cx="658453" cy="3744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noProof="1" smtClean="0">
                  <a:solidFill>
                    <a:schemeClr val="tx1"/>
                  </a:solidFill>
                </a:rPr>
                <a:t>0</a:t>
              </a:r>
              <a:endParaRPr lang="en-US" sz="1600" noProof="1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455000" y="1228300"/>
              <a:ext cx="657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count</a:t>
              </a:r>
              <a:endParaRPr lang="en-US" sz="1600" dirty="0"/>
            </a:p>
          </p:txBody>
        </p:sp>
      </p:grpSp>
      <p:cxnSp>
        <p:nvCxnSpPr>
          <p:cNvPr id="53" name="Elbow Connector 52"/>
          <p:cNvCxnSpPr>
            <a:stCxn id="48" idx="3"/>
            <a:endCxn id="49" idx="0"/>
          </p:cNvCxnSpPr>
          <p:nvPr/>
        </p:nvCxnSpPr>
        <p:spPr>
          <a:xfrm>
            <a:off x="6865023" y="4265069"/>
            <a:ext cx="686793" cy="3271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6143368" y="5379313"/>
            <a:ext cx="721655" cy="655918"/>
            <a:chOff x="6455000" y="1228300"/>
            <a:chExt cx="721655" cy="655918"/>
          </a:xfrm>
        </p:grpSpPr>
        <p:sp>
          <p:nvSpPr>
            <p:cNvPr id="55" name="Rectangle 54"/>
            <p:cNvSpPr/>
            <p:nvPr/>
          </p:nvSpPr>
          <p:spPr>
            <a:xfrm>
              <a:off x="6518202" y="1509764"/>
              <a:ext cx="658453" cy="3744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noProof="1" smtClean="0">
                  <a:solidFill>
                    <a:schemeClr val="tx1"/>
                  </a:solidFill>
                </a:rPr>
                <a:t>&amp;</a:t>
              </a:r>
              <a:endParaRPr lang="en-US" sz="1600" noProof="1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455000" y="1228300"/>
              <a:ext cx="657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1" smtClean="0"/>
                <a:t>sv</a:t>
              </a:r>
              <a:endParaRPr lang="en-US" sz="1600" noProof="1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109036" y="5379313"/>
            <a:ext cx="721655" cy="655918"/>
            <a:chOff x="6455000" y="1228300"/>
            <a:chExt cx="721655" cy="655918"/>
          </a:xfrm>
        </p:grpSpPr>
        <p:sp>
          <p:nvSpPr>
            <p:cNvPr id="58" name="Rectangle 57"/>
            <p:cNvSpPr/>
            <p:nvPr/>
          </p:nvSpPr>
          <p:spPr>
            <a:xfrm>
              <a:off x="6518202" y="1509764"/>
              <a:ext cx="658453" cy="3744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noProof="1" smtClean="0">
                  <a:solidFill>
                    <a:schemeClr val="tx1"/>
                  </a:solidFill>
                </a:rPr>
                <a:t>1</a:t>
              </a:r>
              <a:endParaRPr lang="en-US" sz="1600" noProof="1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55000" y="1228300"/>
              <a:ext cx="657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</a:t>
              </a:r>
              <a:endParaRPr lang="en-US" sz="1600" dirty="0"/>
            </a:p>
          </p:txBody>
        </p:sp>
      </p:grpSp>
      <p:cxnSp>
        <p:nvCxnSpPr>
          <p:cNvPr id="60" name="Straight Arrow Connector 59"/>
          <p:cNvCxnSpPr>
            <a:endCxn id="58" idx="0"/>
          </p:cNvCxnSpPr>
          <p:nvPr/>
        </p:nvCxnSpPr>
        <p:spPr>
          <a:xfrm>
            <a:off x="8501465" y="4452296"/>
            <a:ext cx="0" cy="12084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8" idx="2"/>
            <a:endCxn id="55" idx="0"/>
          </p:cNvCxnSpPr>
          <p:nvPr/>
        </p:nvCxnSpPr>
        <p:spPr>
          <a:xfrm>
            <a:off x="6535797" y="4452296"/>
            <a:ext cx="0" cy="12084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026628" y="5442681"/>
            <a:ext cx="2904195" cy="707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3548418" y="4844956"/>
            <a:ext cx="0" cy="73697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63" idx="1"/>
          </p:cNvCxnSpPr>
          <p:nvPr/>
        </p:nvCxnSpPr>
        <p:spPr>
          <a:xfrm>
            <a:off x="3548418" y="5168282"/>
            <a:ext cx="2478210" cy="6282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80502" y="1289299"/>
            <a:ext cx="0" cy="22491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894150" y="3841567"/>
            <a:ext cx="0" cy="23400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rved Right Arrow 81"/>
          <p:cNvSpPr/>
          <p:nvPr/>
        </p:nvSpPr>
        <p:spPr>
          <a:xfrm>
            <a:off x="5456575" y="3293574"/>
            <a:ext cx="423927" cy="11487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1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Định nghĩa phương thức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Ưu điểm của truyền bằng tham chiếu:</a:t>
            </a:r>
          </a:p>
          <a:p>
            <a:pPr lvl="1"/>
            <a:r>
              <a:rPr lang="en-US" noProof="1" smtClean="0"/>
              <a:t>Tiết kiệm bộ nhớ: tham số kiểu tham chiếu chỉ chứa địa chỉ được truyền vào, không phụ thuộc kích thước của đối tượng</a:t>
            </a:r>
          </a:p>
          <a:p>
            <a:pPr lvl="1"/>
            <a:r>
              <a:rPr lang="en-US" noProof="1" smtClean="0"/>
              <a:t>Có thể sử dụng để trả về nhiều hơn một giá trị cho lời gọi phương thức</a:t>
            </a:r>
          </a:p>
          <a:p>
            <a:pPr lvl="1"/>
            <a:r>
              <a:rPr lang="en-US" noProof="1" smtClean="0"/>
              <a:t>Tăng tốc độ gọi hàm: chỉ sao chép tham chiếu chứ khôngsao chép toàn bộ đối tượng (dữ liệu)</a:t>
            </a:r>
          </a:p>
          <a:p>
            <a:pPr lvl="1"/>
            <a:endParaRPr lang="en-US" noProof="1" smtClean="0"/>
          </a:p>
          <a:p>
            <a:r>
              <a:rPr lang="en-US" noProof="1" smtClean="0"/>
              <a:t>Lưu ý: việc thay đổi tham chiếu của tham số hình thức không làm thay đổi tham chiếu của tham số thực tế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3567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Định nghĩa phương thức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sp>
        <p:nvSpPr>
          <p:cNvPr id="6" name="TextBox 5"/>
          <p:cNvSpPr txBox="1"/>
          <p:nvPr/>
        </p:nvSpPr>
        <p:spPr>
          <a:xfrm>
            <a:off x="393700" y="1343891"/>
            <a:ext cx="5502133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count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Sinhvien sv1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Sinhvien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test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sv1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"count = "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count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sv1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Sinhvien sv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Sinhvien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is-I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mssv</a:t>
            </a:r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is-I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is-I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is-I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sv</a:t>
            </a:r>
            <a:r>
              <a:rPr lang="de-DE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hoten</a:t>
            </a:r>
            <a:r>
              <a:rPr lang="de-DE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"Sinh vien "</a:t>
            </a:r>
            <a:r>
              <a:rPr lang="de-DE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de-DE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de-DE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de-DE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i-FI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8984" y="4073443"/>
            <a:ext cx="2313709" cy="235528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92"/>
          <a:stretch/>
        </p:blipFill>
        <p:spPr>
          <a:xfrm>
            <a:off x="4405123" y="4242095"/>
            <a:ext cx="3841940" cy="14758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9" name="Picture 78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8" y="2673645"/>
            <a:ext cx="10668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b="16795"/>
          <a:stretch>
            <a:fillRect/>
          </a:stretch>
        </p:blipFill>
        <p:spPr bwMode="auto">
          <a:xfrm>
            <a:off x="7027863" y="2254545"/>
            <a:ext cx="12192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632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Tái định nghĩa phương thức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Tái định nghĩa phương thức (method overloading): định nghĩa các phương thức trùng tên</a:t>
            </a:r>
          </a:p>
          <a:p>
            <a:r>
              <a:rPr lang="en-US" noProof="1" smtClean="0"/>
              <a:t>Các phương thức trùng tên phải khác nhau về tham số</a:t>
            </a:r>
          </a:p>
          <a:p>
            <a:pPr lvl="1"/>
            <a:r>
              <a:rPr lang="en-US" noProof="1" smtClean="0"/>
              <a:t>Khác nhau về số tham số </a:t>
            </a:r>
          </a:p>
          <a:p>
            <a:pPr lvl="1"/>
            <a:r>
              <a:rPr lang="en-US" noProof="1" smtClean="0"/>
              <a:t>Khác nhau về kiểu tham số </a:t>
            </a:r>
          </a:p>
          <a:p>
            <a:pPr lvl="1"/>
            <a:r>
              <a:rPr lang="en-US" noProof="1" smtClean="0"/>
              <a:t>Khác nhau về thứ tự các tham số</a:t>
            </a:r>
          </a:p>
          <a:p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		 ⤷ Tạo lớp căn bản</a:t>
            </a:r>
            <a:endParaRPr lang="vi-VN" dirty="0"/>
          </a:p>
        </p:txBody>
      </p:sp>
      <p:sp>
        <p:nvSpPr>
          <p:cNvPr id="5" name="TextBox 4"/>
          <p:cNvSpPr txBox="1"/>
          <p:nvPr/>
        </p:nvSpPr>
        <p:spPr>
          <a:xfrm>
            <a:off x="886061" y="3925482"/>
            <a:ext cx="7490939" cy="23391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Point2D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_tradnl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</a:t>
            </a:r>
            <a:r>
              <a:rPr lang="es-ES_tradnl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_tradnl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hienthi</a:t>
            </a:r>
            <a:r>
              <a:rPr lang="es-ES_tradnl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s-ES_tradnl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s-ES_tradnl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"("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")"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fr-FR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fr-FR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hienthi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fr-FR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"("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")"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fr-FR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fr-FR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4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Tái định nghĩa phương thức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1" smtClean="0"/>
              <a:t>Hợp lệ:</a:t>
            </a: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func1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en-US" sz="1800" noProof="1" smtClean="0">
              <a:solidFill>
                <a:prstClr val="black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func1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800" noProof="1" smtClean="0">
              <a:solidFill>
                <a:prstClr val="black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func1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long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800" noProof="1" smtClean="0">
              <a:solidFill>
                <a:prstClr val="black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func1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String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800" noProof="1" smtClean="0">
              <a:solidFill>
                <a:prstClr val="black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func1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String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800" noProof="1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1" smtClean="0"/>
              <a:t>Không hợp lệ:</a:t>
            </a: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func2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String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800" noProof="1" smtClean="0">
              <a:solidFill>
                <a:prstClr val="black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func2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String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800" noProof="1" smtClean="0">
              <a:solidFill>
                <a:prstClr val="black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func2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String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800" noProof="1" smtClean="0">
              <a:solidFill>
                <a:prstClr val="black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1800" noProof="1" smtClean="0">
              <a:solidFill>
                <a:prstClr val="black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func3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long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800" noProof="1" smtClean="0">
              <a:solidFill>
                <a:prstClr val="black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18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0000FF"/>
                </a:solidFill>
                <a:latin typeface="Consolas" charset="0"/>
              </a:rPr>
              <a:t>func3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800" noProof="1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8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800" noProof="1" smtClean="0">
                <a:solidFill>
                  <a:srgbClr val="9E0031"/>
                </a:solidFill>
                <a:latin typeface="Consolas" charset="0"/>
              </a:rPr>
              <a:t>long</a:t>
            </a:r>
            <a:r>
              <a:rPr lang="en-US" sz="18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800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Đối tượng và lớp		 ⤷ Tạo lớp căn bản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6833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Khởi tạo và hủy đối tượng</a:t>
            </a:r>
            <a:endParaRPr lang="en-US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vi-VN" dirty="0" smtClean="0"/>
              <a:t>Khởi tạo và hủy đối tượng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586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Hàm xây dựng </a:t>
            </a:r>
            <a:r>
              <a:rPr lang="en-US" sz="3200" noProof="1" smtClean="0"/>
              <a:t>(constructor)</a:t>
            </a:r>
            <a:endParaRPr lang="en-US" sz="3200" noProof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Là một phương thức đăc biệt của lớp, dùng để khởi tạo đối tượng (khởi tạo các dữ liệu thành viên)</a:t>
            </a:r>
          </a:p>
          <a:p>
            <a:r>
              <a:rPr lang="en-US" noProof="1" smtClean="0"/>
              <a:t>Có 2 loại:</a:t>
            </a:r>
          </a:p>
          <a:p>
            <a:pPr lvl="1"/>
            <a:r>
              <a:rPr lang="en-US" noProof="1" smtClean="0"/>
              <a:t>Hàm khởi tạo không có tham số, còn được gọi là hàm xây dựng mặc nhiên (default constructor)</a:t>
            </a:r>
          </a:p>
          <a:p>
            <a:pPr lvl="1"/>
            <a:r>
              <a:rPr lang="en-US" noProof="1" smtClean="0"/>
              <a:t>Các hàm khởi tạo có tham số</a:t>
            </a:r>
          </a:p>
          <a:p>
            <a:r>
              <a:rPr lang="en-US" noProof="1" smtClean="0"/>
              <a:t>Cú pháp:</a:t>
            </a:r>
          </a:p>
          <a:p>
            <a:pPr lvl="1"/>
            <a:r>
              <a:rPr lang="en-US" noProof="1" smtClean="0"/>
              <a:t>Phạm vi truy xuất: public</a:t>
            </a:r>
          </a:p>
          <a:p>
            <a:pPr lvl="1"/>
            <a:r>
              <a:rPr lang="en-US" noProof="1" smtClean="0"/>
              <a:t>Tên hàm: trùng với tên lớp</a:t>
            </a:r>
          </a:p>
          <a:p>
            <a:pPr lvl="1"/>
            <a:r>
              <a:rPr lang="en-US" noProof="1" smtClean="0"/>
              <a:t>Kiểu dữ liệu trả về: không có, kể cả void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</p:spTree>
    <p:extLst>
      <p:ext uri="{BB962C8B-B14F-4D97-AF65-F5344CB8AC3E}">
        <p14:creationId xmlns:p14="http://schemas.microsoft.com/office/powerpoint/2010/main" val="175466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 err="1" smtClean="0"/>
              <a:t>Nội</a:t>
            </a:r>
            <a:r>
              <a:rPr lang="en-US" altLang="vi-VN" dirty="0" smtClean="0"/>
              <a:t> dung</a:t>
            </a:r>
            <a:endParaRPr lang="vi-VN" altLang="vi-VN" dirty="0" smtClean="0"/>
          </a:p>
        </p:txBody>
      </p:sp>
      <p:sp>
        <p:nvSpPr>
          <p:cNvPr id="16387" name="Content Placeholder 12"/>
          <p:cNvSpPr>
            <a:spLocks noGrp="1"/>
          </p:cNvSpPr>
          <p:nvPr>
            <p:ph idx="1"/>
          </p:nvPr>
        </p:nvSpPr>
        <p:spPr>
          <a:xfrm>
            <a:off x="393700" y="1346200"/>
            <a:ext cx="8475663" cy="1835940"/>
          </a:xfrm>
        </p:spPr>
        <p:txBody>
          <a:bodyPr/>
          <a:lstStyle/>
          <a:p>
            <a:r>
              <a:rPr lang="vi-VN" altLang="vi-VN" dirty="0"/>
              <a:t>Tạo lớp và đối tượng</a:t>
            </a:r>
          </a:p>
          <a:p>
            <a:r>
              <a:rPr lang="vi-VN" altLang="vi-VN" dirty="0"/>
              <a:t>Khởi tạo và hủy đối tượng</a:t>
            </a:r>
          </a:p>
          <a:p>
            <a:r>
              <a:rPr lang="vi-VN" altLang="vi-VN" dirty="0"/>
              <a:t>Xử lý ngoại </a:t>
            </a:r>
            <a:r>
              <a:rPr lang="vi-VN" altLang="vi-VN" dirty="0" smtClean="0"/>
              <a:t>lệ</a:t>
            </a:r>
            <a:endParaRPr lang="vi-VN" altLang="vi-V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Hàm xây dựng </a:t>
            </a:r>
            <a:r>
              <a:rPr lang="en-US" sz="3200" noProof="1" smtClean="0"/>
              <a:t>(constructor)</a:t>
            </a:r>
            <a:endParaRPr lang="en-US" sz="3200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1594897"/>
            <a:ext cx="5497339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Sinhvien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private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mssv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private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String hoten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Sinhvien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charset="0"/>
              </a:rPr>
              <a:t>    mssv </a:t>
            </a:r>
            <a:r>
              <a:rPr lang="is-I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is-I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is-IS" sz="1600" noProof="1" smtClean="0">
                <a:solidFill>
                  <a:srgbClr val="535353"/>
                </a:solidFill>
                <a:latin typeface="Consolas" charset="0"/>
              </a:rPr>
              <a:t>-1;</a:t>
            </a:r>
            <a:endParaRPr lang="is-I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hoten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"unknown"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System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out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println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"MSSV: "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mssv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</a:p>
          <a:p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            </a:t>
            </a:r>
            <a:r>
              <a:rPr lang="sk-SK" sz="1600" noProof="1" smtClean="0">
                <a:solidFill>
                  <a:srgbClr val="A90E1A"/>
                </a:solidFill>
                <a:latin typeface="Consolas" charset="0"/>
              </a:rPr>
              <a:t>", ho ten: "</a:t>
            </a:r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sk-SK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hoten</a:t>
            </a:r>
            <a:r>
              <a:rPr lang="sk-SK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sk-SK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sk-SK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</a:p>
          <a:p>
            <a:r>
              <a:rPr lang="sk-SK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5" name="TextBox 4"/>
          <p:cNvSpPr txBox="1"/>
          <p:nvPr/>
        </p:nvSpPr>
        <p:spPr>
          <a:xfrm>
            <a:off x="4012442" y="1697929"/>
            <a:ext cx="4856921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Test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[])</a:t>
            </a:r>
            <a:r>
              <a:rPr lang="en-US" sz="1600" noProof="1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Sinhvien sv1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Sinhvien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sv1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16" name="TextBox 15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7388"/>
          <a:stretch/>
        </p:blipFill>
        <p:spPr>
          <a:xfrm>
            <a:off x="4595533" y="4854798"/>
            <a:ext cx="4211590" cy="9219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27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Hàm xây dựng </a:t>
            </a:r>
            <a:r>
              <a:rPr lang="en-US" sz="3200" noProof="1" smtClean="0"/>
              <a:t>(constructor)</a:t>
            </a:r>
            <a:endParaRPr lang="en-US" sz="3200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Một số tính chất:</a:t>
            </a:r>
          </a:p>
          <a:p>
            <a:pPr lvl="1"/>
            <a:r>
              <a:rPr lang="en-US" noProof="1" smtClean="0"/>
              <a:t>Hàm xây dựng sẽ </a:t>
            </a:r>
            <a:r>
              <a:rPr lang="en-US" noProof="1" smtClean="0">
                <a:solidFill>
                  <a:srgbClr val="00B050"/>
                </a:solidFill>
              </a:rPr>
              <a:t>tự động được gọi</a:t>
            </a:r>
            <a:r>
              <a:rPr lang="en-US" noProof="1" smtClean="0"/>
              <a:t> khi đối tượng được tạo ra</a:t>
            </a:r>
          </a:p>
          <a:p>
            <a:pPr lvl="1"/>
            <a:r>
              <a:rPr lang="en-US" noProof="1" smtClean="0"/>
              <a:t>Hàm xây dựng cũng là 1 phương thức của lớp nên nó có thể được </a:t>
            </a:r>
            <a:r>
              <a:rPr lang="en-US" noProof="1" smtClean="0">
                <a:solidFill>
                  <a:srgbClr val="00B050"/>
                </a:solidFill>
              </a:rPr>
              <a:t>tái định nghĩa</a:t>
            </a:r>
            <a:r>
              <a:rPr lang="en-US" noProof="1" smtClean="0"/>
              <a:t> (lưu ý qui tắc TĐN phương thức)</a:t>
            </a:r>
          </a:p>
          <a:p>
            <a:pPr lvl="1"/>
            <a:r>
              <a:rPr lang="en-US" noProof="1" smtClean="0"/>
              <a:t>Trong trường hợp có nhiều hàm xây dựng, hàm nào được gọi là tùy vào danh sách tham số truyền vào trong câu lệnh tạo đối tượng</a:t>
            </a:r>
          </a:p>
          <a:p>
            <a:pPr lvl="1"/>
            <a:r>
              <a:rPr lang="en-US" noProof="1" smtClean="0"/>
              <a:t>Lớp có bao nhiêu hàm xây dựng, có bấy nhiêu cách để tạo đối tượng</a:t>
            </a:r>
          </a:p>
          <a:p>
            <a:pPr lvl="1"/>
            <a:r>
              <a:rPr lang="en-US" noProof="1" smtClean="0"/>
              <a:t>Hàm xây dựng không thể được gọi trực tiếp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</p:spTree>
    <p:extLst>
      <p:ext uri="{BB962C8B-B14F-4D97-AF65-F5344CB8AC3E}">
        <p14:creationId xmlns:p14="http://schemas.microsoft.com/office/powerpoint/2010/main" val="121603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Hàm xây dựng </a:t>
            </a:r>
            <a:r>
              <a:rPr lang="en-US" sz="3200" noProof="1" smtClean="0"/>
              <a:t>(constructor)</a:t>
            </a:r>
            <a:endParaRPr lang="en-US" sz="3200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1343891"/>
            <a:ext cx="5497339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Sinhvien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private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mssv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private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String hoten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Sinhvien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charset="0"/>
              </a:rPr>
              <a:t>    mssv </a:t>
            </a:r>
            <a:r>
              <a:rPr lang="is-I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is-I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is-IS" sz="1600" noProof="1" smtClean="0">
                <a:solidFill>
                  <a:srgbClr val="535353"/>
                </a:solidFill>
                <a:latin typeface="Consolas" charset="0"/>
              </a:rPr>
              <a:t>-1;</a:t>
            </a:r>
            <a:endParaRPr lang="is-I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hoten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"unknown"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Sinhvien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ms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String ht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charset="0"/>
              </a:rPr>
              <a:t>    mssv </a:t>
            </a:r>
            <a:r>
              <a:rPr lang="is-I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is-IS" sz="1600" noProof="1" smtClean="0">
                <a:solidFill>
                  <a:prstClr val="black"/>
                </a:solidFill>
                <a:latin typeface="Consolas" charset="0"/>
              </a:rPr>
              <a:t> ms</a:t>
            </a:r>
            <a:r>
              <a:rPr lang="is-I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is-I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   hoten 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ht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de-DE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de-DE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de-DE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de-DE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de-DE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de-DE" sz="1600" noProof="1" smtClean="0">
                <a:solidFill>
                  <a:srgbClr val="0000FF"/>
                </a:solidFill>
                <a:latin typeface="Consolas" charset="0"/>
              </a:rPr>
              <a:t>hienthi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()</a:t>
            </a:r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de-DE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   System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de-DE" sz="1600" noProof="1" smtClean="0">
                <a:solidFill>
                  <a:srgbClr val="6A801F"/>
                </a:solidFill>
                <a:latin typeface="Consolas" charset="0"/>
              </a:rPr>
              <a:t>out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de-DE" sz="1600" noProof="1" smtClean="0">
                <a:solidFill>
                  <a:srgbClr val="6A801F"/>
                </a:solidFill>
                <a:latin typeface="Consolas" charset="0"/>
              </a:rPr>
              <a:t>println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de-DE" sz="1600" noProof="1" smtClean="0">
                <a:solidFill>
                  <a:srgbClr val="A90E1A"/>
                </a:solidFill>
                <a:latin typeface="Consolas" charset="0"/>
              </a:rPr>
              <a:t>"MSSV: "</a:t>
            </a:r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mssv </a:t>
            </a:r>
            <a:r>
              <a:rPr lang="de-DE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de-DE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</a:p>
          <a:p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            </a:t>
            </a:r>
            <a:r>
              <a:rPr lang="sk-SK" sz="1600" noProof="1" smtClean="0">
                <a:solidFill>
                  <a:srgbClr val="A90E1A"/>
                </a:solidFill>
                <a:latin typeface="Consolas" charset="0"/>
              </a:rPr>
              <a:t>", ho ten: "</a:t>
            </a:r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sk-SK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hoten</a:t>
            </a:r>
            <a:r>
              <a:rPr lang="sk-SK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sk-SK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sk-SK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r>
              <a:rPr lang="sk-SK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</a:p>
          <a:p>
            <a:r>
              <a:rPr lang="sk-SK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5" name="TextBox 4"/>
          <p:cNvSpPr txBox="1"/>
          <p:nvPr/>
        </p:nvSpPr>
        <p:spPr>
          <a:xfrm>
            <a:off x="3939988" y="1428990"/>
            <a:ext cx="4929375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TestSinhvien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[])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Sinhvien sv1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Sinhvien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Sinhvien sv2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Sinhvien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(1,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"NVA"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sv1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sv2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16" name="TextBox 15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65"/>
          <a:stretch/>
        </p:blipFill>
        <p:spPr>
          <a:xfrm>
            <a:off x="4657773" y="3560395"/>
            <a:ext cx="4211590" cy="11729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881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Hàm xây dựng </a:t>
            </a:r>
            <a:r>
              <a:rPr lang="en-US" sz="3200" noProof="1" smtClean="0"/>
              <a:t>(constructor)</a:t>
            </a:r>
            <a:endParaRPr lang="en-US" sz="3200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1263209"/>
            <a:ext cx="630293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Diem2D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private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x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y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Diem2D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   x 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y 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0;</a:t>
            </a:r>
            <a:endParaRPr lang="es-ES_tradnl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s-ES_tradnl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s-ES_tradnl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s-ES_tradnl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s-ES_tradnl" sz="1600" noProof="1" smtClean="0">
                <a:solidFill>
                  <a:srgbClr val="0000FF"/>
                </a:solidFill>
                <a:latin typeface="Consolas" charset="0"/>
              </a:rPr>
              <a:t>Diem2D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s-ES_tradnl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th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s-ES_tradnl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x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y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th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Diem2D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h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t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 x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h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;   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y 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t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s-ES_tradnl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s-ES_tradnl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s-ES_tradnl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s-ES_tradnl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s-ES_tradnl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s-ES_tradnl" sz="1600" noProof="1" smtClean="0">
                <a:solidFill>
                  <a:srgbClr val="0000FF"/>
                </a:solidFill>
                <a:latin typeface="Consolas" charset="0"/>
              </a:rPr>
              <a:t>hienthi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String s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s-ES_tradnl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s-ES_tradnl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s-ES_tradnl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 System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fr-FR" sz="1600" noProof="1" smtClean="0">
                <a:solidFill>
                  <a:srgbClr val="6A801F"/>
                </a:solidFill>
                <a:latin typeface="Consolas" charset="0"/>
              </a:rPr>
              <a:t>out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fr-FR" sz="1600" noProof="1" smtClean="0">
                <a:solidFill>
                  <a:srgbClr val="6A801F"/>
                </a:solidFill>
                <a:latin typeface="Consolas" charset="0"/>
              </a:rPr>
              <a:t>println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s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charset="0"/>
              </a:rPr>
              <a:t>"("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x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charset="0"/>
              </a:rPr>
              <a:t>", "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y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charset="0"/>
              </a:rPr>
              <a:t>")"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5" name="TextBox 4"/>
          <p:cNvSpPr txBox="1"/>
          <p:nvPr/>
        </p:nvSpPr>
        <p:spPr>
          <a:xfrm>
            <a:off x="3939988" y="1356524"/>
            <a:ext cx="4929375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TestDiem2D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[])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Diem2D p1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Diem2D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Diem2D p2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Diem2D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(5);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Diem2D p3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Diem2D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(1,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2);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p1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"p1"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p2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"p2"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p3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hienthi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"p3"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16" name="TextBox 15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70" y="3825376"/>
            <a:ext cx="3632200" cy="1511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946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Hàm xây dựng </a:t>
            </a:r>
            <a:r>
              <a:rPr lang="en-US" sz="3200" noProof="1" smtClean="0"/>
              <a:t>(constructor)</a:t>
            </a:r>
            <a:endParaRPr lang="en-US" sz="3200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1263209"/>
            <a:ext cx="630293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Clock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private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>
                <a:solidFill>
                  <a:prstClr val="black"/>
                </a:solidFill>
                <a:latin typeface="Consolas" charset="0"/>
              </a:rPr>
              <a:t> h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m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Clock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h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m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0;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Clock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g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p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gi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h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g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m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p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s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gi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setTime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g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p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gi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h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g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m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p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gi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display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   System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ro-RO" sz="1600" noProof="1" smtClean="0">
                <a:solidFill>
                  <a:srgbClr val="6A801F"/>
                </a:solidFill>
                <a:latin typeface="Consolas" charset="0"/>
              </a:rPr>
              <a:t>out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ro-RO" sz="1600" noProof="1" smtClean="0">
                <a:solidFill>
                  <a:srgbClr val="6A801F"/>
                </a:solidFill>
                <a:latin typeface="Consolas" charset="0"/>
              </a:rPr>
              <a:t>println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h 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ro-RO" sz="1600" noProof="1" smtClean="0">
                <a:solidFill>
                  <a:srgbClr val="A90E1A"/>
                </a:solidFill>
                <a:latin typeface="Consolas" charset="0"/>
              </a:rPr>
              <a:t>":"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m 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ro-RO" sz="1600" noProof="1" smtClean="0">
                <a:solidFill>
                  <a:srgbClr val="A90E1A"/>
                </a:solidFill>
                <a:latin typeface="Consolas" charset="0"/>
              </a:rPr>
              <a:t>":"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s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ro-RO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ro-RO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ro-RO" sz="1600" noProof="1">
              <a:solidFill>
                <a:prstClr val="black"/>
              </a:solidFill>
              <a:latin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9988" y="1168266"/>
            <a:ext cx="4929375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TestClock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[])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Clock c1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Clock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Clock c2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Clock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(5,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10,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20);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  c1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tr-TR" sz="1600" noProof="1" smtClean="0">
                <a:solidFill>
                  <a:srgbClr val="6A801F"/>
                </a:solidFill>
                <a:latin typeface="Consolas" charset="0"/>
              </a:rPr>
              <a:t>display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  c2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tr-TR" sz="1600" noProof="1" smtClean="0">
                <a:solidFill>
                  <a:srgbClr val="6A801F"/>
                </a:solidFill>
                <a:latin typeface="Consolas" charset="0"/>
              </a:rPr>
              <a:t>display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16" name="TextBox 15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53" b="17548"/>
          <a:stretch/>
        </p:blipFill>
        <p:spPr>
          <a:xfrm>
            <a:off x="5875617" y="2886027"/>
            <a:ext cx="2878418" cy="12460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9" name="Straight Connector 8"/>
          <p:cNvCxnSpPr/>
          <p:nvPr/>
        </p:nvCxnSpPr>
        <p:spPr>
          <a:xfrm flipH="1">
            <a:off x="2635624" y="2073416"/>
            <a:ext cx="0" cy="6948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62518" y="1842247"/>
            <a:ext cx="1788458" cy="574631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9247" y="3230369"/>
            <a:ext cx="309282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86854" y="2046522"/>
            <a:ext cx="2064122" cy="11439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55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Hàm xây dựng sao chép </a:t>
            </a:r>
            <a:r>
              <a:rPr lang="en-US" sz="3200" noProof="1" smtClean="0"/>
              <a:t>(copy constructor)</a:t>
            </a:r>
            <a:endParaRPr 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Là hàm xây dựng với đối số là một đối tượng cùng lớp</a:t>
            </a:r>
          </a:p>
          <a:p>
            <a:r>
              <a:rPr lang="en-US" noProof="1" smtClean="0"/>
              <a:t>Được sử dụng để tạo 1 đối tượng mới “giống” với 1 đối tượng đã có sẵn</a:t>
            </a:r>
          </a:p>
          <a:p>
            <a:r>
              <a:rPr lang="en-US" noProof="1" smtClean="0"/>
              <a:t>Cú pháp:  </a:t>
            </a:r>
            <a:r>
              <a:rPr lang="en-US" sz="2400" noProof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public Classname(Classname obj);</a:t>
            </a:r>
            <a:endParaRPr lang="en-US" noProof="1" smtClean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noProof="1" smtClean="0"/>
              <a:t>Đây cũng là hàm xây dựng nên cú pháp cũng theo qui tắc hàm xây dựng: tên hàm trùng tên lớp, không có giá trị trả về</a:t>
            </a:r>
          </a:p>
          <a:p>
            <a:pPr lvl="1"/>
            <a:r>
              <a:rPr lang="en-US" noProof="1" smtClean="0"/>
              <a:t>Hàm luôn có 1 đối số, chính là 1 đối tượng cùng lớp</a:t>
            </a:r>
            <a:endParaRPr lang="en-US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847" y="4491318"/>
            <a:ext cx="497541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i="1" noProof="1" smtClean="0">
                <a:solidFill>
                  <a:srgbClr val="336E6D"/>
                </a:solidFill>
                <a:latin typeface="Consolas-Italic" charset="0"/>
              </a:rPr>
              <a:t>//hàm xây dựng sao chép của lớp Clock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Clock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Clock c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h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c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h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m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c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m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 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c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7" name="TextBox 6"/>
          <p:cNvSpPr txBox="1"/>
          <p:nvPr/>
        </p:nvSpPr>
        <p:spPr>
          <a:xfrm>
            <a:off x="4690223" y="5276148"/>
            <a:ext cx="410135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Clock c1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Clock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(5, 10, 20);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Clock c2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Clock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(c1);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8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Phép gán đối tượng </a:t>
            </a:r>
            <a:r>
              <a:rPr lang="en-US" sz="3200" noProof="1" smtClean="0"/>
              <a:t>(object assignment)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Phép gán đối tượng còn được gọi là phép sao chép cạn (shadow copy):</a:t>
            </a:r>
          </a:p>
          <a:p>
            <a:pPr lvl="1"/>
            <a:r>
              <a:rPr lang="en-US" noProof="1" smtClean="0"/>
              <a:t>Cái được </a:t>
            </a:r>
            <a:r>
              <a:rPr lang="en-US" noProof="1" smtClean="0">
                <a:solidFill>
                  <a:srgbClr val="00B050"/>
                </a:solidFill>
              </a:rPr>
              <a:t>sao chép</a:t>
            </a:r>
            <a:r>
              <a:rPr lang="en-US" noProof="1" smtClean="0"/>
              <a:t> chính là </a:t>
            </a:r>
            <a:r>
              <a:rPr lang="en-US" noProof="1" smtClean="0">
                <a:solidFill>
                  <a:srgbClr val="00B050"/>
                </a:solidFill>
              </a:rPr>
              <a:t>tham chiếu</a:t>
            </a:r>
            <a:r>
              <a:rPr lang="en-US" noProof="1" smtClean="0"/>
              <a:t>: phép gán</a:t>
            </a:r>
          </a:p>
          <a:p>
            <a:pPr marL="457200" lvl="1" indent="0" algn="ctr">
              <a:buNone/>
            </a:pP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obj1 = obj2</a:t>
            </a:r>
            <a:r>
              <a:rPr lang="en-US" noProof="1" smtClean="0"/>
              <a:t> </a:t>
            </a:r>
          </a:p>
          <a:p>
            <a:pPr marL="457200" lvl="1" indent="0">
              <a:buNone/>
            </a:pPr>
            <a:r>
              <a:rPr lang="en-US" noProof="1" smtClean="0"/>
              <a:t>	làm cho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obj1</a:t>
            </a:r>
            <a:r>
              <a:rPr lang="en-US" noProof="1" smtClean="0"/>
              <a:t> và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obj2</a:t>
            </a:r>
            <a:r>
              <a:rPr lang="en-US" noProof="1" smtClean="0"/>
              <a:t> </a:t>
            </a:r>
            <a:r>
              <a:rPr lang="en-US" noProof="1" smtClean="0">
                <a:solidFill>
                  <a:srgbClr val="00B050"/>
                </a:solidFill>
              </a:rPr>
              <a:t>tham chiếu đến cùng 1 đối tượng</a:t>
            </a:r>
          </a:p>
          <a:p>
            <a:pPr lvl="1"/>
            <a:r>
              <a:rPr lang="en-US" noProof="1" smtClean="0"/>
              <a:t>Điều này có thể dẫn đến các lỗi ngoài mong đợi trong chương trình: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obj1</a:t>
            </a:r>
            <a:r>
              <a:rPr lang="en-US" noProof="1" smtClean="0"/>
              <a:t> và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obj2</a:t>
            </a:r>
            <a:r>
              <a:rPr lang="en-US" noProof="1" smtClean="0"/>
              <a:t> luôn có cùng 1 giá trị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64185" y="4254407"/>
            <a:ext cx="1127686" cy="721006"/>
            <a:chOff x="1064185" y="4375430"/>
            <a:chExt cx="1127686" cy="721006"/>
          </a:xfrm>
        </p:grpSpPr>
        <p:sp>
          <p:nvSpPr>
            <p:cNvPr id="5" name="Rectangle 4"/>
            <p:cNvSpPr/>
            <p:nvPr/>
          </p:nvSpPr>
          <p:spPr>
            <a:xfrm>
              <a:off x="1129553" y="4693023"/>
              <a:ext cx="1062317" cy="403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64185" y="4375430"/>
              <a:ext cx="1127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obj1</a:t>
              </a:r>
              <a:endParaRPr lang="en-US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2998694" y="4316506"/>
            <a:ext cx="793377" cy="820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  <a:endCxn id="8" idx="1"/>
          </p:cNvCxnSpPr>
          <p:nvPr/>
        </p:nvCxnSpPr>
        <p:spPr>
          <a:xfrm flipV="1">
            <a:off x="2191870" y="4726642"/>
            <a:ext cx="806824" cy="4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064185" y="5325035"/>
            <a:ext cx="1127686" cy="721006"/>
            <a:chOff x="1064185" y="4375430"/>
            <a:chExt cx="1127686" cy="721006"/>
          </a:xfrm>
        </p:grpSpPr>
        <p:sp>
          <p:nvSpPr>
            <p:cNvPr id="13" name="Rectangle 12"/>
            <p:cNvSpPr/>
            <p:nvPr/>
          </p:nvSpPr>
          <p:spPr>
            <a:xfrm>
              <a:off x="1129553" y="4693023"/>
              <a:ext cx="1062317" cy="403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4185" y="4375430"/>
              <a:ext cx="1127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obj2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2998694" y="5387134"/>
            <a:ext cx="793377" cy="820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 flipV="1">
            <a:off x="2191870" y="5797270"/>
            <a:ext cx="806824" cy="4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41694" y="5070010"/>
            <a:ext cx="144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obj2 = obj1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65859" y="4284290"/>
            <a:ext cx="1127686" cy="721006"/>
            <a:chOff x="1064185" y="4375430"/>
            <a:chExt cx="1127686" cy="721006"/>
          </a:xfrm>
        </p:grpSpPr>
        <p:sp>
          <p:nvSpPr>
            <p:cNvPr id="19" name="Rectangle 18"/>
            <p:cNvSpPr/>
            <p:nvPr/>
          </p:nvSpPr>
          <p:spPr>
            <a:xfrm>
              <a:off x="1129553" y="4693023"/>
              <a:ext cx="1062317" cy="403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4185" y="4375430"/>
              <a:ext cx="1127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obj1</a:t>
              </a:r>
              <a:endParaRPr lang="en-US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7800368" y="4346389"/>
            <a:ext cx="793377" cy="820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9" idx="3"/>
            <a:endCxn id="21" idx="1"/>
          </p:cNvCxnSpPr>
          <p:nvPr/>
        </p:nvCxnSpPr>
        <p:spPr>
          <a:xfrm flipV="1">
            <a:off x="6993544" y="4756525"/>
            <a:ext cx="806824" cy="4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865859" y="5354918"/>
            <a:ext cx="1127686" cy="721006"/>
            <a:chOff x="1064185" y="4375430"/>
            <a:chExt cx="1127686" cy="721006"/>
          </a:xfrm>
        </p:grpSpPr>
        <p:sp>
          <p:nvSpPr>
            <p:cNvPr id="24" name="Rectangle 23"/>
            <p:cNvSpPr/>
            <p:nvPr/>
          </p:nvSpPr>
          <p:spPr>
            <a:xfrm>
              <a:off x="1129553" y="4693023"/>
              <a:ext cx="1062317" cy="403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4185" y="4375430"/>
              <a:ext cx="1127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obj2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7800368" y="5417017"/>
            <a:ext cx="793377" cy="820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4" idx="3"/>
          </p:cNvCxnSpPr>
          <p:nvPr/>
        </p:nvCxnSpPr>
        <p:spPr>
          <a:xfrm flipV="1">
            <a:off x="6993544" y="4971215"/>
            <a:ext cx="806824" cy="90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9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Phép gán đối tượng </a:t>
            </a:r>
            <a:r>
              <a:rPr lang="en-US" sz="3200" noProof="1" smtClean="0"/>
              <a:t>(object assignment)</a:t>
            </a:r>
            <a:endParaRPr lang="en-US" sz="3200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1263209"/>
            <a:ext cx="6302935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Student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fr-FR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ID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String name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 </a:t>
            </a: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Student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fr-FR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i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String n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 ID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i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name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</a:t>
            </a:r>
          </a:p>
          <a:p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display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String 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   System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ro-RO" sz="1600" noProof="1" smtClean="0">
                <a:solidFill>
                  <a:srgbClr val="6A801F"/>
                </a:solidFill>
                <a:latin typeface="Consolas" charset="0"/>
              </a:rPr>
              <a:t>out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ro-RO" sz="1600" noProof="1" smtClean="0">
                <a:solidFill>
                  <a:srgbClr val="6A801F"/>
                </a:solidFill>
                <a:latin typeface="Consolas" charset="0"/>
              </a:rPr>
              <a:t>println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s 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ro-RO" sz="1600" noProof="1" smtClean="0">
                <a:solidFill>
                  <a:srgbClr val="A90E1A"/>
                </a:solidFill>
                <a:latin typeface="Consolas" charset="0"/>
              </a:rPr>
              <a:t>" -- ID: "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charset="0"/>
              </a:rPr>
              <a:t> ID </a:t>
            </a:r>
            <a:r>
              <a:rPr lang="ro-RO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endParaRPr lang="ro-RO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                   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", name: "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+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name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</a:t>
            </a: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setInfo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String 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ID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i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name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ro-RO" sz="1600" noProof="1">
              <a:solidFill>
                <a:prstClr val="black"/>
              </a:solidFill>
              <a:latin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9988" y="1168266"/>
            <a:ext cx="4929375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ObjectAssignment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String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[]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args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Student s1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Student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(1,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"NVA"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), s2;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 s2 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s1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 s2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fr-FR" sz="1600" noProof="1" smtClean="0">
                <a:solidFill>
                  <a:srgbClr val="6A801F"/>
                </a:solidFill>
                <a:latin typeface="Consolas" charset="0"/>
              </a:rPr>
              <a:t>setInfo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(2,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charset="0"/>
              </a:rPr>
              <a:t>"NVB"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</a:t>
            </a: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  s1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tr-TR" sz="1600" noProof="1" smtClean="0">
                <a:solidFill>
                  <a:srgbClr val="6A801F"/>
                </a:solidFill>
                <a:latin typeface="Consolas" charset="0"/>
              </a:rPr>
              <a:t>display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tr-TR" sz="1600" noProof="1" smtClean="0">
                <a:solidFill>
                  <a:srgbClr val="A90E1A"/>
                </a:solidFill>
                <a:latin typeface="Consolas" charset="0"/>
              </a:rPr>
              <a:t>"s1"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  s2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tr-TR" sz="1600" noProof="1" smtClean="0">
                <a:solidFill>
                  <a:srgbClr val="6A801F"/>
                </a:solidFill>
                <a:latin typeface="Consolas" charset="0"/>
              </a:rPr>
              <a:t>display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tr-TR" sz="1600" noProof="1" smtClean="0">
                <a:solidFill>
                  <a:srgbClr val="A90E1A"/>
                </a:solidFill>
                <a:latin typeface="Consolas" charset="0"/>
              </a:rPr>
              <a:t>"s2"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16" name="TextBox 15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9"/>
          <a:stretch/>
        </p:blipFill>
        <p:spPr>
          <a:xfrm>
            <a:off x="5048624" y="4957117"/>
            <a:ext cx="3860800" cy="12825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937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Hàm hủy </a:t>
            </a:r>
            <a:r>
              <a:rPr lang="en-US" sz="3200" noProof="1" smtClean="0"/>
              <a:t>(desctructor)</a:t>
            </a:r>
            <a:endParaRPr 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Là một phương thức đặc biệt của đối tượng, sẽ tự động được gọi bởi bộ thu hồi rác (garbage collector) khi ra khỏi phạm vi của đối tượng</a:t>
            </a:r>
          </a:p>
          <a:p>
            <a:r>
              <a:rPr lang="en-US" noProof="1" smtClean="0"/>
              <a:t>Trong Java, hàm hủy được gọi là </a:t>
            </a:r>
            <a:r>
              <a:rPr lang="en-US" noProof="1" smtClean="0">
                <a:solidFill>
                  <a:srgbClr val="00B050"/>
                </a:solidFill>
              </a:rPr>
              <a:t>finalizer</a:t>
            </a:r>
            <a:r>
              <a:rPr lang="en-US" noProof="1" smtClean="0"/>
              <a:t> (hàm kết thúc)</a:t>
            </a:r>
          </a:p>
          <a:p>
            <a:r>
              <a:rPr lang="en-US" noProof="1" smtClean="0"/>
              <a:t>Cú pháp hàm kết thúc:</a:t>
            </a:r>
          </a:p>
          <a:p>
            <a:pPr lvl="1"/>
            <a:r>
              <a:rPr lang="en-US" noProof="1" smtClean="0"/>
              <a:t>Không có đối số và kiểu dữ liệu trả về, kể cả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void</a:t>
            </a:r>
          </a:p>
          <a:p>
            <a:pPr lvl="1"/>
            <a:r>
              <a:rPr lang="en-US" noProof="1" smtClean="0"/>
              <a:t>Một lớp chỉ được phép có tối đa 1 hàm kết thúc</a:t>
            </a:r>
          </a:p>
          <a:p>
            <a:pPr lvl="1"/>
            <a:r>
              <a:rPr lang="en-US" noProof="1" smtClean="0"/>
              <a:t>Tên của hàm kết thúc: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finalizer</a:t>
            </a:r>
          </a:p>
          <a:p>
            <a:r>
              <a:rPr lang="en-US" noProof="1" smtClean="0"/>
              <a:t>Trong Java, thông thường hàm này ít được sử dụng</a:t>
            </a:r>
            <a:endParaRPr lang="en-US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Khởi tạo và hủy đối tượng</a:t>
            </a:r>
          </a:p>
        </p:txBody>
      </p:sp>
    </p:spTree>
    <p:extLst>
      <p:ext uri="{BB962C8B-B14F-4D97-AF65-F5344CB8AC3E}">
        <p14:creationId xmlns:p14="http://schemas.microsoft.com/office/powerpoint/2010/main" val="64422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 smtClean="0"/>
          </a:p>
          <a:p>
            <a:r>
              <a:rPr lang="en-US" i="1" dirty="0" smtClean="0"/>
              <a:t>(more on class &amp; object)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vi-VN" dirty="0" smtClean="0"/>
              <a:t>Thêm về lớp và đối tượng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vi-VN" dirty="0" smtClean="0"/>
              <a:t>ối tượng và lớp</a:t>
            </a:r>
            <a:endParaRPr lang="vi-V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en-US" noProof="1" smtClean="0"/>
              <a:t>Đối tượng và lớp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18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Sao chép sâu </a:t>
            </a:r>
            <a:r>
              <a:rPr lang="en-US" sz="3200" noProof="1" smtClean="0"/>
              <a:t>(deep copy)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Muốn thực hiện sao chép dữ liệu của đối tượng thay vì tham chiếu, ta phải tự viết các phương thức để sao chép dữ liệu.</a:t>
            </a:r>
          </a:p>
          <a:p>
            <a:r>
              <a:rPr lang="en-US" noProof="1" smtClean="0"/>
              <a:t>Thao tác </a:t>
            </a:r>
            <a:r>
              <a:rPr lang="en-US" noProof="1" smtClean="0">
                <a:solidFill>
                  <a:srgbClr val="00B050"/>
                </a:solidFill>
              </a:rPr>
              <a:t>sao chép dữ liệu</a:t>
            </a:r>
            <a:r>
              <a:rPr lang="en-US" noProof="1" smtClean="0"/>
              <a:t> của đối tượng được gọi là </a:t>
            </a:r>
            <a:r>
              <a:rPr lang="en-US" noProof="1" smtClean="0">
                <a:solidFill>
                  <a:srgbClr val="00B050"/>
                </a:solidFill>
              </a:rPr>
              <a:t>sao chép sâu</a:t>
            </a:r>
            <a:r>
              <a:rPr lang="en-US" noProof="1" smtClean="0"/>
              <a:t> (deep copy)</a:t>
            </a:r>
          </a:p>
          <a:p>
            <a:r>
              <a:rPr lang="en-US" noProof="1" smtClean="0"/>
              <a:t>Ví dụ: để thực hiện sao chép hai đối tượng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s1</a:t>
            </a:r>
            <a:r>
              <a:rPr lang="en-US" noProof="1" smtClean="0"/>
              <a:t> và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s2</a:t>
            </a:r>
            <a:r>
              <a:rPr lang="en-US" noProof="1" smtClean="0"/>
              <a:t> trong ví dụ trước, ta phải viết thêm phương thức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makeCopy()</a:t>
            </a:r>
            <a:r>
              <a:rPr lang="en-US" noProof="1" smtClean="0"/>
              <a:t> như sau trong lớp Student:</a:t>
            </a:r>
          </a:p>
          <a:p>
            <a:pPr lvl="1"/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void makeCopy(Student);</a:t>
            </a:r>
          </a:p>
          <a:p>
            <a:pPr lvl="1"/>
            <a:r>
              <a:rPr lang="en-US" noProof="1" smtClean="0"/>
              <a:t>Để sao chép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s1</a:t>
            </a:r>
            <a:r>
              <a:rPr lang="en-US" noProof="1" smtClean="0"/>
              <a:t> cho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s2</a:t>
            </a:r>
            <a:r>
              <a:rPr lang="en-US" noProof="1" smtClean="0"/>
              <a:t>, ta gọi: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s2.makeCopy(s1)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Thêm về lớp và đối tượng</a:t>
            </a:r>
          </a:p>
        </p:txBody>
      </p:sp>
    </p:spTree>
    <p:extLst>
      <p:ext uri="{BB962C8B-B14F-4D97-AF65-F5344CB8AC3E}">
        <p14:creationId xmlns:p14="http://schemas.microsoft.com/office/powerpoint/2010/main" val="148921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Sao chép sâu </a:t>
            </a:r>
            <a:r>
              <a:rPr lang="en-US" sz="3200" noProof="1" smtClean="0"/>
              <a:t>(deep copy)</a:t>
            </a:r>
            <a:endParaRPr lang="en-US" sz="3200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Thêm về lớp và đối tượng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3596910"/>
            <a:ext cx="6302935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Student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endParaRPr lang="en-US" sz="1600" noProof="1" smtClean="0">
              <a:solidFill>
                <a:srgbClr val="9E0031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i="1" noProof="1" smtClean="0">
                <a:solidFill>
                  <a:srgbClr val="336E6D"/>
                </a:solidFill>
                <a:latin typeface="Consolas-Italic" charset="0"/>
              </a:rPr>
              <a:t>//dữ liệu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i="1" noProof="1" smtClean="0">
                <a:solidFill>
                  <a:srgbClr val="336E6D"/>
                </a:solidFill>
                <a:latin typeface="Consolas-Italic" charset="0"/>
              </a:rPr>
              <a:t>//các phương thức</a:t>
            </a:r>
          </a:p>
          <a:p>
            <a:endParaRPr lang="en-US" sz="1600" noProof="1" smtClean="0">
              <a:solidFill>
                <a:srgbClr val="9E0031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makeCopy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Student 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ID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ID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name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charset="0"/>
              </a:rPr>
              <a:t>name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ro-RO" sz="1600" noProof="1">
              <a:solidFill>
                <a:prstClr val="black"/>
              </a:solidFill>
              <a:latin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9988" y="1263209"/>
            <a:ext cx="4929375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ObjectAssignment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String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[]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args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Student s1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Student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(1,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"NVA"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 Student s2 = </a:t>
            </a:r>
            <a:r>
              <a:rPr lang="en-US" sz="1600" b="1" noProof="1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Student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charset="0"/>
              </a:rPr>
              <a:t>    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 charset="0"/>
              </a:rPr>
              <a:t>   s2</a:t>
            </a:r>
            <a:r>
              <a:rPr lang="en-US" sz="1600" dirty="0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dirty="0" smtClean="0">
                <a:solidFill>
                  <a:srgbClr val="6A801F"/>
                </a:solidFill>
                <a:latin typeface="Consolas" charset="0"/>
              </a:rPr>
              <a:t>makeCopy</a:t>
            </a:r>
            <a:r>
              <a:rPr lang="en-US" sz="1600" dirty="0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dirty="0" smtClean="0">
                <a:solidFill>
                  <a:prstClr val="black"/>
                </a:solidFill>
                <a:latin typeface="Consolas" charset="0"/>
              </a:rPr>
              <a:t>s1</a:t>
            </a:r>
            <a:r>
              <a:rPr lang="en-US" sz="1600" dirty="0">
                <a:solidFill>
                  <a:srgbClr val="535353"/>
                </a:solidFill>
                <a:latin typeface="Consolas" charset="0"/>
              </a:rPr>
              <a:t>);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 </a:t>
            </a:r>
          </a:p>
          <a:p>
            <a:r>
              <a:rPr lang="fr-FR" sz="1600" noProof="1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s2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fr-FR" sz="1600" noProof="1" smtClean="0">
                <a:solidFill>
                  <a:srgbClr val="6A801F"/>
                </a:solidFill>
                <a:latin typeface="Consolas" charset="0"/>
              </a:rPr>
              <a:t>setInfo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(2,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charset="0"/>
              </a:rPr>
              <a:t>"NVB"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</a:t>
            </a:r>
          </a:p>
          <a:p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  s1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tr-TR" sz="1600" noProof="1" smtClean="0">
                <a:solidFill>
                  <a:srgbClr val="6A801F"/>
                </a:solidFill>
                <a:latin typeface="Consolas" charset="0"/>
              </a:rPr>
              <a:t>display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tr-TR" sz="1600" noProof="1" smtClean="0">
                <a:solidFill>
                  <a:srgbClr val="A90E1A"/>
                </a:solidFill>
                <a:latin typeface="Consolas" charset="0"/>
              </a:rPr>
              <a:t>"s1"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  s2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tr-TR" sz="1600" noProof="1" smtClean="0">
                <a:solidFill>
                  <a:srgbClr val="6A801F"/>
                </a:solidFill>
                <a:latin typeface="Consolas" charset="0"/>
              </a:rPr>
              <a:t>display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tr-TR" sz="1600" noProof="1" smtClean="0">
                <a:solidFill>
                  <a:srgbClr val="A90E1A"/>
                </a:solidFill>
                <a:latin typeface="Consolas" charset="0"/>
              </a:rPr>
              <a:t>"s2"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16" name="TextBox 15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5" y="4127453"/>
            <a:ext cx="3860800" cy="1511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2912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Sao chép sâu </a:t>
            </a:r>
            <a:r>
              <a:rPr lang="en-US" sz="3200" noProof="1" smtClean="0"/>
              <a:t>(deep copy)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Một phương pháp khác để sao chép sâu dùng chính phép gán </a:t>
            </a:r>
            <a:r>
              <a:rPr lang="en-US" noProof="1" smtClean="0">
                <a:solidFill>
                  <a:srgbClr val="00B050"/>
                </a:solidFill>
              </a:rPr>
              <a:t>=</a:t>
            </a:r>
            <a:r>
              <a:rPr lang="en-US" noProof="1" smtClean="0"/>
              <a:t> là tạo một đối tượng mới giống với đối tượng cần được sao chép, sau đó sử dụng phép gán</a:t>
            </a:r>
          </a:p>
          <a:p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Thêm về lớp và đối tượng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9966" y="2728934"/>
            <a:ext cx="4929375" cy="307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ObjectAssignment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String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[]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args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Student s1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Student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(1,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A90E1A"/>
                </a:solidFill>
                <a:latin typeface="Consolas" charset="0"/>
              </a:rPr>
              <a:t>"NVA"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 Student s2 = </a:t>
            </a:r>
            <a:r>
              <a:rPr lang="en-US" sz="1600" b="1" noProof="1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Student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charset="0"/>
              </a:rPr>
              <a:t>    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 charset="0"/>
              </a:rPr>
              <a:t>   </a:t>
            </a:r>
            <a:r>
              <a:rPr lang="cs-CZ" sz="1600" dirty="0">
                <a:solidFill>
                  <a:prstClr val="black"/>
                </a:solidFill>
                <a:latin typeface="Consolas" charset="0"/>
              </a:rPr>
              <a:t>s2 </a:t>
            </a:r>
            <a:r>
              <a:rPr lang="cs-CZ" sz="1600" dirty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cs-CZ" sz="1600" dirty="0">
                <a:solidFill>
                  <a:prstClr val="black"/>
                </a:solidFill>
                <a:latin typeface="Consolas" charset="0"/>
              </a:rPr>
              <a:t> s1</a:t>
            </a:r>
            <a:r>
              <a:rPr lang="cs-CZ" sz="1600" dirty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cs-CZ" sz="1600" dirty="0">
                <a:solidFill>
                  <a:srgbClr val="6A801F"/>
                </a:solidFill>
                <a:latin typeface="Consolas" charset="0"/>
              </a:rPr>
              <a:t>getCopy</a:t>
            </a:r>
            <a:r>
              <a:rPr lang="cs-CZ" sz="1600" dirty="0">
                <a:solidFill>
                  <a:srgbClr val="535353"/>
                </a:solidFill>
                <a:latin typeface="Consolas" charset="0"/>
              </a:rPr>
              <a:t>();</a:t>
            </a:r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s2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fr-FR" sz="1600" noProof="1" smtClean="0">
                <a:solidFill>
                  <a:srgbClr val="6A801F"/>
                </a:solidFill>
                <a:latin typeface="Consolas" charset="0"/>
              </a:rPr>
              <a:t>setInfo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(2,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fr-FR" sz="1600" noProof="1" smtClean="0">
                <a:solidFill>
                  <a:srgbClr val="A90E1A"/>
                </a:solidFill>
                <a:latin typeface="Consolas" charset="0"/>
              </a:rPr>
              <a:t>"NVB"</a:t>
            </a:r>
            <a:r>
              <a:rPr lang="fr-F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 </a:t>
            </a:r>
          </a:p>
          <a:p>
            <a:endParaRPr lang="fr-F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  s1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tr-TR" sz="1600" noProof="1" smtClean="0">
                <a:solidFill>
                  <a:srgbClr val="6A801F"/>
                </a:solidFill>
                <a:latin typeface="Consolas" charset="0"/>
              </a:rPr>
              <a:t>display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tr-TR" sz="1600" noProof="1" smtClean="0">
                <a:solidFill>
                  <a:srgbClr val="A90E1A"/>
                </a:solidFill>
                <a:latin typeface="Consolas" charset="0"/>
              </a:rPr>
              <a:t>"s1"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  s2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tr-TR" sz="1600" noProof="1" smtClean="0">
                <a:solidFill>
                  <a:srgbClr val="6A801F"/>
                </a:solidFill>
                <a:latin typeface="Consolas" charset="0"/>
              </a:rPr>
              <a:t>display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tr-TR" sz="1600" noProof="1" smtClean="0">
                <a:solidFill>
                  <a:srgbClr val="A90E1A"/>
                </a:solidFill>
                <a:latin typeface="Consolas" charset="0"/>
              </a:rPr>
              <a:t>"s2"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tr-TR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tr-TR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en-US" sz="1600" noProof="1"/>
          </a:p>
        </p:txBody>
      </p:sp>
      <p:sp>
        <p:nvSpPr>
          <p:cNvPr id="5" name="TextBox 4"/>
          <p:cNvSpPr txBox="1"/>
          <p:nvPr/>
        </p:nvSpPr>
        <p:spPr>
          <a:xfrm>
            <a:off x="4381781" y="3696190"/>
            <a:ext cx="4460688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-Bold" charset="0"/>
              </a:rPr>
              <a:t>Student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fr-FR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endParaRPr lang="en-US" sz="1600" noProof="1" smtClean="0">
              <a:solidFill>
                <a:srgbClr val="9E0031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i="1" noProof="1" smtClean="0">
                <a:solidFill>
                  <a:srgbClr val="336E6D"/>
                </a:solidFill>
                <a:latin typeface="Consolas-Italic" charset="0"/>
              </a:rPr>
              <a:t>//dữ liệu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i="1" noProof="1" smtClean="0">
                <a:solidFill>
                  <a:srgbClr val="336E6D"/>
                </a:solidFill>
                <a:latin typeface="Consolas-Italic" charset="0"/>
              </a:rPr>
              <a:t>//các phương thức</a:t>
            </a:r>
          </a:p>
          <a:p>
            <a:endParaRPr lang="en-US" sz="1600" noProof="1" smtClean="0">
              <a:solidFill>
                <a:srgbClr val="9E0031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Student </a:t>
            </a:r>
            <a:r>
              <a:rPr lang="en-US" sz="1600" noProof="1" smtClean="0">
                <a:solidFill>
                  <a:srgbClr val="0000FF"/>
                </a:solidFill>
                <a:latin typeface="Consolas" charset="0"/>
              </a:rPr>
              <a:t>getCopy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   Student t 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-Bold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Student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ID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charset="0"/>
              </a:rPr>
              <a:t> name</a:t>
            </a:r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is-IS" sz="1600" b="1" noProof="1" smtClean="0">
                <a:solidFill>
                  <a:srgbClr val="0F7001"/>
                </a:solidFill>
                <a:latin typeface="Consolas-Bold" charset="0"/>
              </a:rPr>
              <a:t>return</a:t>
            </a:r>
            <a:r>
              <a:rPr lang="is-IS" sz="1600" noProof="1" smtClean="0">
                <a:solidFill>
                  <a:prstClr val="black"/>
                </a:solidFill>
                <a:latin typeface="Consolas" charset="0"/>
              </a:rPr>
              <a:t> t</a:t>
            </a:r>
            <a:r>
              <a:rPr lang="is-IS" sz="1600" noProof="1" smtClean="0">
                <a:solidFill>
                  <a:srgbClr val="535353"/>
                </a:solidFill>
                <a:latin typeface="Consolas" charset="0"/>
              </a:rPr>
              <a:t>;</a:t>
            </a:r>
            <a:endParaRPr lang="is-IS" sz="1600" noProof="1" smtClean="0">
              <a:solidFill>
                <a:prstClr val="black"/>
              </a:solidFill>
              <a:latin typeface="Consolas" charset="0"/>
            </a:endParaRPr>
          </a:p>
          <a:p>
            <a:r>
              <a:rPr lang="is-IS" sz="1600" noProof="1" smtClean="0">
                <a:solidFill>
                  <a:prstClr val="black"/>
                </a:solidFill>
                <a:latin typeface="Consolas" charset="0"/>
              </a:rPr>
              <a:t>  </a:t>
            </a:r>
            <a:r>
              <a:rPr lang="is-I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</a:p>
          <a:p>
            <a:r>
              <a:rPr lang="en-US" sz="1600" noProof="1" smtClean="0">
                <a:solidFill>
                  <a:srgbClr val="535353"/>
                </a:solidFill>
                <a:latin typeface="Consolas" charset="0"/>
              </a:rPr>
              <a:t>}</a:t>
            </a:r>
            <a:endParaRPr lang="ro-RO" sz="1600" noProof="1">
              <a:solidFill>
                <a:prstClr val="black"/>
              </a:solidFill>
              <a:latin typeface="Conso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1" b="33259"/>
          <a:stretch/>
        </p:blipFill>
        <p:spPr>
          <a:xfrm>
            <a:off x="5282128" y="2687531"/>
            <a:ext cx="3624449" cy="10086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41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Thành phần tĩnh </a:t>
            </a:r>
            <a:r>
              <a:rPr lang="en-US" sz="3200" noProof="1" smtClean="0"/>
              <a:t>(static members)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Lớp là khuôn mẫu để tạo ra đối tượng</a:t>
            </a:r>
          </a:p>
          <a:p>
            <a:pPr lvl="1"/>
            <a:r>
              <a:rPr lang="en-US" noProof="1" smtClean="0"/>
              <a:t>Các thành phần khai báo trong lớp chỉ tồn tại khi đối tượng được tạo ra</a:t>
            </a:r>
          </a:p>
          <a:p>
            <a:pPr lvl="1"/>
            <a:r>
              <a:rPr lang="en-US" noProof="1" smtClean="0"/>
              <a:t>Mỗi đối tượng sẽ “sở hữu” các thành phần riêng của mình</a:t>
            </a:r>
            <a:br>
              <a:rPr lang="en-US" noProof="1" smtClean="0"/>
            </a:br>
            <a:r>
              <a:rPr lang="en-US" noProof="1" smtClean="0"/>
              <a:t>⇒ có bao nhiêu đối tượng được tạo ra thì có bấy nhiêu “tập” thành phần trên bộ nhớ</a:t>
            </a:r>
          </a:p>
          <a:p>
            <a:pPr lvl="1"/>
            <a:endParaRPr lang="en-US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Thêm về lớp và đối tượng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3043"/>
              </p:ext>
            </p:extLst>
          </p:nvPr>
        </p:nvGraphicFramePr>
        <p:xfrm>
          <a:off x="368764" y="3858652"/>
          <a:ext cx="2590801" cy="2199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1" smtClean="0"/>
                        <a:t>Student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- int ID</a:t>
                      </a:r>
                    </a:p>
                    <a:p>
                      <a:r>
                        <a:rPr lang="en-US" noProof="1" smtClean="0"/>
                        <a:t>- String name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+ Student()</a:t>
                      </a:r>
                    </a:p>
                    <a:p>
                      <a:r>
                        <a:rPr lang="en-US" noProof="1" smtClean="0"/>
                        <a:t>+ Student()</a:t>
                      </a:r>
                    </a:p>
                    <a:p>
                      <a:r>
                        <a:rPr lang="en-US" noProof="1" smtClean="0"/>
                        <a:t>+ display(): void</a:t>
                      </a:r>
                    </a:p>
                    <a:p>
                      <a:r>
                        <a:rPr lang="en-US" noProof="1" smtClean="0"/>
                        <a:t>+ setInfo(int, String): void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99796"/>
              </p:ext>
            </p:extLst>
          </p:nvPr>
        </p:nvGraphicFramePr>
        <p:xfrm>
          <a:off x="3924295" y="3871772"/>
          <a:ext cx="2375648" cy="2077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56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noProof="1" smtClean="0"/>
                        <a:t>st1:Student</a:t>
                      </a:r>
                      <a:endParaRPr lang="en-US" u="sng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- ID</a:t>
                      </a:r>
                    </a:p>
                    <a:p>
                      <a:r>
                        <a:rPr lang="en-US" noProof="1" smtClean="0"/>
                        <a:t>- name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+ Student()</a:t>
                      </a:r>
                    </a:p>
                    <a:p>
                      <a:r>
                        <a:rPr lang="en-US" sz="160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+ Student()</a:t>
                      </a:r>
                    </a:p>
                    <a:p>
                      <a:r>
                        <a:rPr lang="en-US" sz="160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+ display(): void</a:t>
                      </a:r>
                    </a:p>
                    <a:p>
                      <a:r>
                        <a:rPr lang="en-US" sz="160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+ setInfo(int, String): void</a:t>
                      </a:r>
                      <a:endParaRPr lang="en-US" sz="1600" noProof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779448" y="4303059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5541" y="4585448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NVA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24933"/>
              </p:ext>
            </p:extLst>
          </p:nvPr>
        </p:nvGraphicFramePr>
        <p:xfrm>
          <a:off x="6438896" y="3858652"/>
          <a:ext cx="2375648" cy="2077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56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noProof="1" smtClean="0"/>
                        <a:t>st2:Student</a:t>
                      </a:r>
                      <a:endParaRPr lang="en-US" u="sng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- ID</a:t>
                      </a:r>
                    </a:p>
                    <a:p>
                      <a:r>
                        <a:rPr lang="en-US" noProof="1" smtClean="0"/>
                        <a:t>- name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+ Student()</a:t>
                      </a:r>
                    </a:p>
                    <a:p>
                      <a:r>
                        <a:rPr lang="en-US" sz="160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+ Student()</a:t>
                      </a:r>
                    </a:p>
                    <a:p>
                      <a:r>
                        <a:rPr lang="en-US" sz="160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+ display(): void</a:t>
                      </a:r>
                    </a:p>
                    <a:p>
                      <a:r>
                        <a:rPr lang="en-US" sz="160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+ setInfo(int, String): void</a:t>
                      </a:r>
                      <a:endParaRPr lang="en-US" sz="1600" noProof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294049" y="4289939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00142" y="4572328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NVB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11176" t="10294" r="12500" b="12720"/>
          <a:stretch/>
        </p:blipFill>
        <p:spPr>
          <a:xfrm>
            <a:off x="2000632" y="4263045"/>
            <a:ext cx="1814086" cy="12198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478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Thành phần tĩnh </a:t>
            </a:r>
            <a:r>
              <a:rPr lang="en-US" sz="3200" noProof="1" smtClean="0"/>
              <a:t>(static members)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Thành phần tĩnh:</a:t>
            </a:r>
          </a:p>
          <a:p>
            <a:pPr lvl="1"/>
            <a:r>
              <a:rPr lang="en-US" noProof="1" smtClean="0"/>
              <a:t>Còn được gọi là </a:t>
            </a:r>
            <a:r>
              <a:rPr lang="en-US" noProof="1" smtClean="0">
                <a:solidFill>
                  <a:srgbClr val="00B050"/>
                </a:solidFill>
              </a:rPr>
              <a:t>thành phần “của lớp”</a:t>
            </a:r>
          </a:p>
          <a:p>
            <a:pPr lvl="1"/>
            <a:r>
              <a:rPr lang="en-US" noProof="1" smtClean="0"/>
              <a:t>Tồn tại độc lập với các đối tượng: có bao nhiêu đối tượng được tạo ra thì vẫn chỉ có 1 bản (copy) của thành phần tĩnh trong bộ nhớ</a:t>
            </a:r>
          </a:p>
          <a:p>
            <a:pPr lvl="1"/>
            <a:r>
              <a:rPr lang="en-US" noProof="1" smtClean="0"/>
              <a:t>Thành phần tĩnh được truy xuất trực tiếp thông qua lớp</a:t>
            </a:r>
          </a:p>
          <a:p>
            <a:pPr marL="457200" lvl="1" indent="0">
              <a:buNone/>
            </a:pPr>
            <a:r>
              <a:rPr lang="en-US" noProof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		&lt;tên lớp&gt;.&lt;tên thành phần&gt;</a:t>
            </a:r>
          </a:p>
          <a:p>
            <a:pPr lvl="1"/>
            <a:r>
              <a:rPr lang="en-US" noProof="1" smtClean="0"/>
              <a:t>Các phương thức tĩnh chỉ được truy xuất các thành phần tĩnh</a:t>
            </a:r>
          </a:p>
          <a:p>
            <a:pPr lvl="1"/>
            <a:r>
              <a:rPr lang="en-US" noProof="1" smtClean="0"/>
              <a:t>Các phương thức không tĩnh có thể truy xuất tất cả các thành phần tĩnh lẫn không tĩnh</a:t>
            </a:r>
          </a:p>
          <a:p>
            <a:pPr lvl="1"/>
            <a:r>
              <a:rPr lang="en-US" noProof="1"/>
              <a:t>Các thành phần tĩnh sẽ được khởi tạo các giá trị mặc nhiên của kiểu dữ liệu của thành phần </a:t>
            </a:r>
            <a:r>
              <a:rPr lang="en-US" noProof="1" smtClean="0"/>
              <a:t>tĩnh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Thêm về lớp và đối tượng</a:t>
            </a:r>
          </a:p>
        </p:txBody>
      </p:sp>
    </p:spTree>
    <p:extLst>
      <p:ext uri="{BB962C8B-B14F-4D97-AF65-F5344CB8AC3E}">
        <p14:creationId xmlns:p14="http://schemas.microsoft.com/office/powerpoint/2010/main" val="69860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Thành phần tĩnh </a:t>
            </a:r>
            <a:r>
              <a:rPr lang="en-US" sz="3200" noProof="1" smtClean="0"/>
              <a:t>(static members)</a:t>
            </a:r>
            <a:endParaRPr lang="en-US" sz="3200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Thêm về lớp và đối tượng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7147" y="1088398"/>
            <a:ext cx="5375088" cy="5201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ClockStatic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count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private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ClockStatic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ClockStatic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gi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0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gi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100" noProof="1" smtClean="0">
              <a:solidFill>
                <a:srgbClr val="53535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noOfInstances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 of instances: "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		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ClockStatic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noOfInstances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o-RO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ro-RO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ro-RO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ro-RO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ro-RO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ro-RO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ro-RO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</a:t>
            </a:r>
            <a:r>
              <a:rPr lang="ro-RO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o-RO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":"</a:t>
            </a:r>
            <a:r>
              <a:rPr lang="ro-RO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o-RO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 </a:t>
            </a:r>
            <a:r>
              <a:rPr lang="ro-RO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o-RO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":"</a:t>
            </a:r>
            <a:r>
              <a:rPr lang="ro-RO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o-RO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ro-RO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ro-RO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o-RO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o-RO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3776" y="1117767"/>
            <a:ext cx="4929375" cy="1985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TestClockStatic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ClockStatic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noOfInstances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ClockStatic c1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ClockStatic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ClockStatic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noOfInstances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27522" y="2073416"/>
            <a:ext cx="5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5459" y="1398494"/>
            <a:ext cx="2850776" cy="228600"/>
          </a:xfrm>
          <a:prstGeom prst="rect">
            <a:avLst/>
          </a:prstGeom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5458" y="4298508"/>
            <a:ext cx="4921623" cy="1013080"/>
          </a:xfrm>
          <a:prstGeom prst="rect">
            <a:avLst/>
          </a:prstGeom>
          <a:solidFill>
            <a:srgbClr val="C0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3" b="32709"/>
          <a:stretch/>
        </p:blipFill>
        <p:spPr>
          <a:xfrm>
            <a:off x="5426500" y="3147071"/>
            <a:ext cx="3513973" cy="1016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885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Biến t</a:t>
            </a:r>
            <a:r>
              <a:rPr lang="vi-VN" noProof="1" smtClean="0"/>
              <a:t>ham chiếu </a:t>
            </a:r>
            <a:r>
              <a:rPr lang="vi-VN" noProof="1" smtClean="0">
                <a:latin typeface="Courier New" charset="0"/>
                <a:ea typeface="Courier New" charset="0"/>
                <a:cs typeface="Courier New" charset="0"/>
              </a:rPr>
              <a:t>this</a:t>
            </a:r>
            <a:endParaRPr lang="vi-VN" noProof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Đây là một </a:t>
            </a:r>
            <a:r>
              <a:rPr lang="vi-VN" dirty="0" smtClean="0">
                <a:solidFill>
                  <a:srgbClr val="00B050"/>
                </a:solidFill>
              </a:rPr>
              <a:t>biến tham chiếu </a:t>
            </a:r>
            <a:r>
              <a:rPr lang="vi-VN" dirty="0" smtClean="0"/>
              <a:t>đặc biệt, tồn tại trong tất cả </a:t>
            </a:r>
            <a:r>
              <a:rPr lang="vi-VN" dirty="0" smtClean="0">
                <a:solidFill>
                  <a:srgbClr val="00B050"/>
                </a:solidFill>
              </a:rPr>
              <a:t>các phương thức không tĩnh</a:t>
            </a:r>
            <a:r>
              <a:rPr lang="vi-VN" dirty="0" smtClean="0"/>
              <a:t> của lớp</a:t>
            </a:r>
          </a:p>
          <a:p>
            <a:r>
              <a:rPr lang="vi-VN" dirty="0" smtClean="0"/>
              <a:t>Biến này tham chiếu đến đối tượng đang gọi phương thức</a:t>
            </a:r>
            <a:endParaRPr lang="vi-V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Thêm về lớp và đối tượng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957098"/>
              </p:ext>
            </p:extLst>
          </p:nvPr>
        </p:nvGraphicFramePr>
        <p:xfrm>
          <a:off x="735103" y="3203239"/>
          <a:ext cx="2590801" cy="2473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0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1" smtClean="0"/>
                        <a:t>Student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- int ID</a:t>
                      </a:r>
                    </a:p>
                    <a:p>
                      <a:r>
                        <a:rPr lang="en-US" noProof="1" smtClean="0"/>
                        <a:t>- String name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+ . . .</a:t>
                      </a:r>
                    </a:p>
                    <a:p>
                      <a:r>
                        <a:rPr lang="en-US" noProof="1" smtClean="0"/>
                        <a:t>+ setInfo(int i, String n) {</a:t>
                      </a:r>
                    </a:p>
                    <a:p>
                      <a:r>
                        <a:rPr lang="en-US" noProof="1" smtClean="0"/>
                        <a:t>    ID = i;</a:t>
                      </a:r>
                    </a:p>
                    <a:p>
                      <a:r>
                        <a:rPr lang="en-US" noProof="1" smtClean="0"/>
                        <a:t>    name</a:t>
                      </a:r>
                      <a:r>
                        <a:rPr lang="en-US" baseline="0" noProof="1" smtClean="0"/>
                        <a:t> = n;</a:t>
                      </a:r>
                      <a:endParaRPr lang="en-US" noProof="1" smtClean="0"/>
                    </a:p>
                    <a:p>
                      <a:r>
                        <a:rPr lang="en-US" noProof="1" smtClean="0"/>
                        <a:t>}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33713"/>
              </p:ext>
            </p:extLst>
          </p:nvPr>
        </p:nvGraphicFramePr>
        <p:xfrm>
          <a:off x="3924295" y="3212869"/>
          <a:ext cx="2375648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56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noProof="1" smtClean="0"/>
                        <a:t>st1:Student</a:t>
                      </a:r>
                      <a:endParaRPr lang="en-US" u="sng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- ID</a:t>
                      </a:r>
                    </a:p>
                    <a:p>
                      <a:r>
                        <a:rPr lang="en-US" noProof="1" smtClean="0"/>
                        <a:t>- name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779448" y="3644156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85541" y="3926545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246386"/>
              </p:ext>
            </p:extLst>
          </p:nvPr>
        </p:nvGraphicFramePr>
        <p:xfrm>
          <a:off x="6438896" y="3199749"/>
          <a:ext cx="2375648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56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noProof="1" smtClean="0"/>
                        <a:t>st2:Student</a:t>
                      </a:r>
                      <a:endParaRPr lang="en-US" u="sng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- ID</a:t>
                      </a:r>
                    </a:p>
                    <a:p>
                      <a:r>
                        <a:rPr lang="en-US" noProof="1" smtClean="0"/>
                        <a:t>- name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294049" y="3631036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00142" y="3913425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69752" y="4891984"/>
            <a:ext cx="2691658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charset="0"/>
              </a:rPr>
              <a:t>sv1</a:t>
            </a:r>
            <a:r>
              <a:rPr lang="en-US" sz="1600" dirty="0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dirty="0" smtClean="0">
                <a:solidFill>
                  <a:srgbClr val="6A801F"/>
                </a:solidFill>
                <a:latin typeface="Consolas" charset="0"/>
              </a:rPr>
              <a:t>setInfo</a:t>
            </a:r>
            <a:r>
              <a:rPr lang="en-US" sz="1600" dirty="0" smtClean="0">
                <a:solidFill>
                  <a:srgbClr val="535353"/>
                </a:solidFill>
                <a:latin typeface="Consolas" charset="0"/>
              </a:rPr>
              <a:t>(1</a:t>
            </a:r>
            <a:r>
              <a:rPr lang="en-US" sz="1600" dirty="0">
                <a:solidFill>
                  <a:srgbClr val="535353"/>
                </a:solidFill>
                <a:latin typeface="Consolas" charset="0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A90E1A"/>
                </a:solidFill>
                <a:latin typeface="Consolas" charset="0"/>
              </a:rPr>
              <a:t>"</a:t>
            </a:r>
            <a:r>
              <a:rPr lang="en-US" sz="1600">
                <a:solidFill>
                  <a:srgbClr val="A90E1A"/>
                </a:solidFill>
                <a:latin typeface="Consolas" charset="0"/>
              </a:rPr>
              <a:t>NVA</a:t>
            </a:r>
            <a:r>
              <a:rPr lang="en-US" sz="1600" smtClean="0">
                <a:solidFill>
                  <a:srgbClr val="A90E1A"/>
                </a:solidFill>
                <a:latin typeface="Consolas" charset="0"/>
              </a:rPr>
              <a:t>"</a:t>
            </a:r>
            <a:r>
              <a:rPr lang="en-US" sz="1600" smtClean="0">
                <a:solidFill>
                  <a:srgbClr val="535353"/>
                </a:solidFill>
                <a:latin typeface="Consolas" charset="0"/>
              </a:rPr>
              <a:t>);</a:t>
            </a:r>
            <a:endParaRPr lang="en-US" sz="1600" dirty="0" smtClean="0">
              <a:solidFill>
                <a:srgbClr val="535353"/>
              </a:solidFill>
              <a:latin typeface="Consolas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178423" y="4856971"/>
            <a:ext cx="0" cy="48926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1"/>
          </p:cNvCxnSpPr>
          <p:nvPr/>
        </p:nvCxnSpPr>
        <p:spPr>
          <a:xfrm flipH="1">
            <a:off x="2178423" y="5061261"/>
            <a:ext cx="2391329" cy="403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961965" y="3738286"/>
            <a:ext cx="1081064" cy="121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043029" y="3738286"/>
            <a:ext cx="1393792" cy="12128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450467" y="4036628"/>
            <a:ext cx="1241689" cy="892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678080" y="4000569"/>
            <a:ext cx="872380" cy="937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29044" y="4475444"/>
            <a:ext cx="542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?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84985" y="4476266"/>
            <a:ext cx="542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?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7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Biến tham chiếu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this</a:t>
            </a:r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Trong tất cả các phương thức </a:t>
            </a:r>
            <a:r>
              <a:rPr lang="en-US" noProof="1" smtClean="0">
                <a:solidFill>
                  <a:srgbClr val="00B050"/>
                </a:solidFill>
              </a:rPr>
              <a:t>không tĩnh</a:t>
            </a:r>
            <a:r>
              <a:rPr lang="en-US" noProof="1" smtClean="0"/>
              <a:t>, tất cả các lệnh truy xuất vào các dữ liệu thành viên không tĩnh sẽ </a:t>
            </a:r>
            <a:r>
              <a:rPr lang="en-US" noProof="1" smtClean="0">
                <a:solidFill>
                  <a:srgbClr val="00B050"/>
                </a:solidFill>
              </a:rPr>
              <a:t>được tự động thêm vào</a:t>
            </a:r>
            <a:r>
              <a:rPr lang="en-US" noProof="1" smtClean="0"/>
              <a:t> tham chiếu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en-US" noProof="1" smtClean="0"/>
              <a:t>: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 dirty="0"/>
              <a:t>Thêm về lớp và đối tượng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01411"/>
              </p:ext>
            </p:extLst>
          </p:nvPr>
        </p:nvGraphicFramePr>
        <p:xfrm>
          <a:off x="393701" y="3684642"/>
          <a:ext cx="2457076" cy="2473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70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1" smtClean="0"/>
                        <a:t>Student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- int ID</a:t>
                      </a:r>
                    </a:p>
                    <a:p>
                      <a:r>
                        <a:rPr lang="en-US" noProof="1" smtClean="0"/>
                        <a:t>- String name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+ . . .</a:t>
                      </a:r>
                    </a:p>
                    <a:p>
                      <a:r>
                        <a:rPr lang="en-US" noProof="1" smtClean="0"/>
                        <a:t>+ setInfo(int i, String n) {</a:t>
                      </a:r>
                    </a:p>
                    <a:p>
                      <a:r>
                        <a:rPr lang="en-US" noProof="1" smtClean="0"/>
                        <a:t>    ID = i;</a:t>
                      </a:r>
                    </a:p>
                    <a:p>
                      <a:r>
                        <a:rPr lang="en-US" noProof="1" smtClean="0"/>
                        <a:t>    name</a:t>
                      </a:r>
                      <a:r>
                        <a:rPr lang="en-US" baseline="0" noProof="1" smtClean="0"/>
                        <a:t> = n;</a:t>
                      </a:r>
                      <a:endParaRPr lang="en-US" noProof="1" smtClean="0"/>
                    </a:p>
                    <a:p>
                      <a:r>
                        <a:rPr lang="en-US" noProof="1" smtClean="0"/>
                        <a:t>}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554990"/>
              </p:ext>
            </p:extLst>
          </p:nvPr>
        </p:nvGraphicFramePr>
        <p:xfrm>
          <a:off x="3870507" y="2917035"/>
          <a:ext cx="2375648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56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noProof="1" smtClean="0"/>
                        <a:t>st2:Student</a:t>
                      </a:r>
                      <a:endParaRPr lang="en-US" u="sng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- ID</a:t>
                      </a:r>
                    </a:p>
                    <a:p>
                      <a:r>
                        <a:rPr lang="en-US" noProof="1" smtClean="0"/>
                        <a:t>- name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725660" y="3348322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31753" y="3630711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1847"/>
              </p:ext>
            </p:extLst>
          </p:nvPr>
        </p:nvGraphicFramePr>
        <p:xfrm>
          <a:off x="6435682" y="2917035"/>
          <a:ext cx="2375648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56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noProof="1" smtClean="0"/>
                        <a:t>st1:Student</a:t>
                      </a:r>
                      <a:endParaRPr lang="en-US" u="sng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 smtClean="0"/>
                        <a:t>- ID</a:t>
                      </a:r>
                    </a:p>
                    <a:p>
                      <a:r>
                        <a:rPr lang="en-US" noProof="1" smtClean="0"/>
                        <a:t>- name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290835" y="3348322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96928" y="3630711"/>
            <a:ext cx="854869" cy="20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NVA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19672" y="4403709"/>
            <a:ext cx="2691658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Ins="0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charset="0"/>
              </a:rPr>
              <a:t>sv1</a:t>
            </a:r>
            <a:r>
              <a:rPr lang="en-US" sz="1600" dirty="0" smtClean="0">
                <a:solidFill>
                  <a:srgbClr val="535353"/>
                </a:solidFill>
                <a:latin typeface="Consolas" charset="0"/>
              </a:rPr>
              <a:t>.</a:t>
            </a:r>
            <a:r>
              <a:rPr lang="en-US" sz="1600" dirty="0" smtClean="0">
                <a:solidFill>
                  <a:srgbClr val="6A801F"/>
                </a:solidFill>
                <a:latin typeface="Consolas" charset="0"/>
              </a:rPr>
              <a:t>setInfo</a:t>
            </a:r>
            <a:r>
              <a:rPr lang="en-US" sz="1600" dirty="0" smtClean="0">
                <a:solidFill>
                  <a:srgbClr val="535353"/>
                </a:solidFill>
                <a:latin typeface="Consolas" charset="0"/>
              </a:rPr>
              <a:t>(1,</a:t>
            </a:r>
            <a:r>
              <a:rPr lang="en-US" sz="1600" dirty="0" smtClean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dirty="0" smtClean="0">
                <a:solidFill>
                  <a:srgbClr val="A90E1A"/>
                </a:solidFill>
                <a:latin typeface="Consolas" charset="0"/>
              </a:rPr>
              <a:t>"NVA"</a:t>
            </a:r>
            <a:r>
              <a:rPr lang="en-US" sz="1600" dirty="0" smtClean="0">
                <a:solidFill>
                  <a:srgbClr val="535353"/>
                </a:solidFill>
                <a:latin typeface="Consolas" charset="0"/>
              </a:rPr>
              <a:t>);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92950"/>
              </p:ext>
            </p:extLst>
          </p:nvPr>
        </p:nvGraphicFramePr>
        <p:xfrm>
          <a:off x="3255449" y="4969882"/>
          <a:ext cx="2457076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7076"/>
              </a:tblGrid>
              <a:tr h="870797">
                <a:tc>
                  <a:txBody>
                    <a:bodyPr/>
                    <a:lstStyle/>
                    <a:p>
                      <a:r>
                        <a:rPr lang="en-US" noProof="1" smtClean="0"/>
                        <a:t>+ setInfo(int i, String n) {</a:t>
                      </a:r>
                    </a:p>
                    <a:p>
                      <a:r>
                        <a:rPr lang="en-US" noProof="1" smtClean="0"/>
                        <a:t>    </a:t>
                      </a:r>
                      <a:r>
                        <a:rPr lang="en-US" noProof="1" smtClean="0">
                          <a:solidFill>
                            <a:srgbClr val="00B050"/>
                          </a:solidFill>
                        </a:rPr>
                        <a:t>this</a:t>
                      </a:r>
                      <a:r>
                        <a:rPr lang="en-US" noProof="1" smtClean="0"/>
                        <a:t>.ID = i;</a:t>
                      </a:r>
                    </a:p>
                    <a:p>
                      <a:r>
                        <a:rPr lang="en-US" noProof="1" smtClean="0"/>
                        <a:t>    </a:t>
                      </a:r>
                      <a:r>
                        <a:rPr lang="en-US" noProof="1" smtClean="0">
                          <a:solidFill>
                            <a:srgbClr val="00B050"/>
                          </a:solidFill>
                        </a:rPr>
                        <a:t>this</a:t>
                      </a:r>
                      <a:r>
                        <a:rPr lang="en-US" noProof="1" smtClean="0"/>
                        <a:t>.name</a:t>
                      </a:r>
                      <a:r>
                        <a:rPr lang="en-US" baseline="0" noProof="1" smtClean="0"/>
                        <a:t> = n;</a:t>
                      </a:r>
                      <a:endParaRPr lang="en-US" noProof="1" smtClean="0"/>
                    </a:p>
                    <a:p>
                      <a:r>
                        <a:rPr lang="en-US" noProof="1" smtClean="0"/>
                        <a:t>}</a:t>
                      </a:r>
                      <a:endParaRPr lang="en-US" noProof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Right Arrow 21"/>
          <p:cNvSpPr/>
          <p:nvPr/>
        </p:nvSpPr>
        <p:spPr>
          <a:xfrm>
            <a:off x="2743200" y="5499847"/>
            <a:ext cx="699247" cy="295835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473"/>
              </p:ext>
            </p:extLst>
          </p:nvPr>
        </p:nvGraphicFramePr>
        <p:xfrm>
          <a:off x="6354254" y="5523900"/>
          <a:ext cx="2457076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7076"/>
              </a:tblGrid>
              <a:tr h="341889">
                <a:tc>
                  <a:txBody>
                    <a:bodyPr/>
                    <a:lstStyle/>
                    <a:p>
                      <a:r>
                        <a:rPr lang="en-US" noProof="1" smtClean="0">
                          <a:solidFill>
                            <a:srgbClr val="00B050"/>
                          </a:solidFill>
                        </a:rPr>
                        <a:t>sv1</a:t>
                      </a:r>
                      <a:r>
                        <a:rPr lang="en-US" noProof="1" smtClean="0"/>
                        <a:t>.ID = i;</a:t>
                      </a:r>
                    </a:p>
                    <a:p>
                      <a:r>
                        <a:rPr lang="en-US" noProof="1" smtClean="0">
                          <a:solidFill>
                            <a:srgbClr val="00B050"/>
                          </a:solidFill>
                        </a:rPr>
                        <a:t>sv1</a:t>
                      </a:r>
                      <a:r>
                        <a:rPr lang="en-US" noProof="1" smtClean="0"/>
                        <a:t>.name</a:t>
                      </a:r>
                      <a:r>
                        <a:rPr lang="en-US" baseline="0" noProof="1" smtClean="0"/>
                        <a:t> = n;</a:t>
                      </a:r>
                      <a:endParaRPr lang="en-US" noProof="1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7" name="Down Arrow 26"/>
          <p:cNvSpPr/>
          <p:nvPr/>
        </p:nvSpPr>
        <p:spPr>
          <a:xfrm>
            <a:off x="7048789" y="4742263"/>
            <a:ext cx="332671" cy="757584"/>
          </a:xfrm>
          <a:prstGeom prst="downArrow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90835" y="4951778"/>
            <a:ext cx="1316551" cy="338554"/>
          </a:xfrm>
          <a:prstGeom prst="rect">
            <a:avLst/>
          </a:prstGeom>
          <a:noFill/>
          <a:ln>
            <a:noFill/>
          </a:ln>
        </p:spPr>
        <p:txBody>
          <a:bodyPr wrap="square" rIns="0" rtlCol="0">
            <a:spAutoFit/>
          </a:bodyPr>
          <a:lstStyle/>
          <a:p>
            <a:r>
              <a:rPr lang="en-US" sz="1600" b="1" dirty="0">
                <a:solidFill>
                  <a:srgbClr val="0F7001"/>
                </a:solidFill>
                <a:latin typeface="Consolas-Bold" charset="0"/>
              </a:rPr>
              <a:t>this</a:t>
            </a:r>
            <a:r>
              <a:rPr lang="en-US" sz="1600" dirty="0">
                <a:solidFill>
                  <a:prstClr val="black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535353"/>
                </a:solidFill>
                <a:latin typeface="Consolas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nsolas" charset="0"/>
              </a:rPr>
              <a:t> sv1</a:t>
            </a:r>
            <a:endParaRPr lang="en-US" sz="1600" dirty="0" smtClean="0">
              <a:solidFill>
                <a:srgbClr val="535353"/>
              </a:solidFill>
              <a:latin typeface="Consolas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7403224" y="3422496"/>
            <a:ext cx="166494" cy="10266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49110" y="3731563"/>
            <a:ext cx="236937" cy="7004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84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Biến tham chiếu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this</a:t>
            </a:r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Biến tham chiếu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en-US" noProof="1" smtClean="0"/>
              <a:t> có thể được sử dụng một cách tường minh để </a:t>
            </a:r>
            <a:r>
              <a:rPr lang="en-US" noProof="1" smtClean="0">
                <a:solidFill>
                  <a:srgbClr val="00B050"/>
                </a:solidFill>
              </a:rPr>
              <a:t>tránh trùng tên</a:t>
            </a:r>
            <a:endParaRPr lang="en-US" noProof="1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Thêm về lớp và đối tượng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60935" y="2931459"/>
            <a:ext cx="5159935" cy="2800767"/>
            <a:chOff x="460935" y="3079376"/>
            <a:chExt cx="5159935" cy="2800767"/>
          </a:xfrm>
        </p:grpSpPr>
        <p:sp>
          <p:nvSpPr>
            <p:cNvPr id="6" name="TextBox 5"/>
            <p:cNvSpPr txBox="1"/>
            <p:nvPr/>
          </p:nvSpPr>
          <p:spPr>
            <a:xfrm>
              <a:off x="460935" y="3079376"/>
              <a:ext cx="5159935" cy="28007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noProof="1" smtClean="0">
                  <a:solidFill>
                    <a:srgbClr val="0F700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b="1" noProof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Student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endPara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b="1" noProof="1" smtClean="0">
                  <a:solidFill>
                    <a:srgbClr val="0F700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noProof="1" smtClean="0">
                  <a:solidFill>
                    <a:srgbClr val="9E003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ID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b="1" noProof="1" smtClean="0">
                  <a:solidFill>
                    <a:srgbClr val="0F700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String name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i="1" noProof="1" smtClean="0">
                  <a:solidFill>
                    <a:srgbClr val="336E6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//... </a:t>
              </a:r>
              <a:endPara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b="1" noProof="1" smtClean="0">
                  <a:solidFill>
                    <a:srgbClr val="0F700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noProof="1" smtClean="0">
                  <a:solidFill>
                    <a:srgbClr val="9E003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noProof="1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setInfo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600" noProof="1" smtClean="0">
                  <a:solidFill>
                    <a:srgbClr val="9E003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ID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String name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endPara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noProof="1" smtClean="0">
                  <a:solidFill>
                    <a:srgbClr val="6A801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noProof="1" smtClean="0">
                  <a:latin typeface="Consolas" panose="020B0609020204030204" pitchFamily="49" charset="0"/>
                  <a:cs typeface="Consolas" panose="020B0609020204030204" pitchFamily="49" charset="0"/>
                </a:rPr>
                <a:t>ID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ID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noProof="1" smtClean="0">
                  <a:solidFill>
                    <a:srgbClr val="6A801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noProof="1" smtClean="0">
                  <a:latin typeface="Consolas" panose="020B0609020204030204" pitchFamily="49" charset="0"/>
                  <a:cs typeface="Consolas" panose="020B0609020204030204" pitchFamily="49" charset="0"/>
                </a:rPr>
                <a:t>name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name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r>
                <a:rPr lang="en-US" sz="1600" noProof="1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1600" noProof="1" smtClean="0">
                  <a:solidFill>
                    <a:srgbClr val="53535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1600" noProof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14401" y="4558260"/>
              <a:ext cx="4101353" cy="8340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914401" y="4558260"/>
              <a:ext cx="4101353" cy="8340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782235" y="4410343"/>
            <a:ext cx="30871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 smtClean="0"/>
              <a:t>Hai tham số của phương thức sẽ che đi các dữ liệu </a:t>
            </a:r>
            <a:r>
              <a:rPr lang="en-US" sz="2800" noProof="1" smtClean="0"/>
              <a:t>thành</a:t>
            </a:r>
            <a:r>
              <a:rPr lang="en-US" sz="2400" noProof="1" smtClean="0"/>
              <a:t> viên</a:t>
            </a:r>
            <a:endParaRPr lang="en-US" sz="2400" noProof="1"/>
          </a:p>
        </p:txBody>
      </p:sp>
      <p:sp>
        <p:nvSpPr>
          <p:cNvPr id="5" name="TextBox 4"/>
          <p:cNvSpPr txBox="1"/>
          <p:nvPr/>
        </p:nvSpPr>
        <p:spPr>
          <a:xfrm>
            <a:off x="3697941" y="2566609"/>
            <a:ext cx="4988859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setInfo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ID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name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ID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noProof="1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3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 smtClean="0"/>
              <a:t>Mảng đối tượng</a:t>
            </a:r>
            <a:endParaRPr lang="en-US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vi-VN" dirty="0" smtClean="0"/>
              <a:t>Mảng (array)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15978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Đối tượng và lớp </a:t>
            </a:r>
            <a:r>
              <a:rPr lang="vi-VN" sz="3200" dirty="0" smtClean="0"/>
              <a:t>(object &amp; class)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vi-VN" dirty="0" smtClean="0"/>
              <a:t>ối tượng:</a:t>
            </a:r>
          </a:p>
          <a:p>
            <a:pPr lvl="1"/>
            <a:r>
              <a:rPr lang="vi-VN" dirty="0" smtClean="0"/>
              <a:t>Đối tượng là một thực thể phần mềm, hay là sự mô hình hóa của một sự vật hay khái niệm trong thực tế</a:t>
            </a:r>
          </a:p>
          <a:p>
            <a:pPr lvl="1"/>
            <a:r>
              <a:rPr lang="vi-VN" dirty="0"/>
              <a:t>Chương trình là một tập các </a:t>
            </a:r>
            <a:r>
              <a:rPr lang="vi-VN" dirty="0">
                <a:solidFill>
                  <a:srgbClr val="00B050"/>
                </a:solidFill>
              </a:rPr>
              <a:t>đối tượng </a:t>
            </a:r>
            <a:r>
              <a:rPr lang="vi-VN" dirty="0"/>
              <a:t>“tương tác” lẫn nhau</a:t>
            </a:r>
          </a:p>
          <a:p>
            <a:pPr lvl="1"/>
            <a:r>
              <a:rPr lang="vi-VN" dirty="0" smtClean="0"/>
              <a:t>Một </a:t>
            </a:r>
            <a:r>
              <a:rPr lang="vi-VN" dirty="0"/>
              <a:t>đối tượng </a:t>
            </a:r>
            <a:r>
              <a:rPr lang="vi-VN" dirty="0">
                <a:solidFill>
                  <a:srgbClr val="00B050"/>
                </a:solidFill>
              </a:rPr>
              <a:t>tồn tại trong bộ nhớ </a:t>
            </a:r>
            <a:r>
              <a:rPr lang="vi-VN" dirty="0"/>
              <a:t>của chương trình, thực hiện 1 </a:t>
            </a:r>
            <a:r>
              <a:rPr lang="vi-VN" dirty="0">
                <a:solidFill>
                  <a:srgbClr val="00B050"/>
                </a:solidFill>
              </a:rPr>
              <a:t>tác vụ </a:t>
            </a:r>
            <a:r>
              <a:rPr lang="vi-VN" dirty="0" smtClean="0"/>
              <a:t>hay </a:t>
            </a:r>
            <a:r>
              <a:rPr lang="vi-VN" dirty="0" smtClean="0">
                <a:solidFill>
                  <a:srgbClr val="00B050"/>
                </a:solidFill>
              </a:rPr>
              <a:t>chức năng </a:t>
            </a:r>
            <a:r>
              <a:rPr lang="vi-VN" dirty="0" smtClean="0"/>
              <a:t>nào đó</a:t>
            </a:r>
            <a:endParaRPr lang="vi-VN" dirty="0"/>
          </a:p>
          <a:p>
            <a:pPr lvl="1"/>
            <a:r>
              <a:rPr lang="vi-VN" dirty="0" smtClean="0"/>
              <a:t>Mỗi đối tượng có 2 thành phần:</a:t>
            </a:r>
          </a:p>
          <a:p>
            <a:pPr lvl="2"/>
            <a:r>
              <a:rPr lang="vi-VN" dirty="0" smtClean="0">
                <a:solidFill>
                  <a:srgbClr val="00B050"/>
                </a:solidFill>
              </a:rPr>
              <a:t>Dữ liệu </a:t>
            </a:r>
            <a:r>
              <a:rPr lang="vi-VN" dirty="0" smtClean="0"/>
              <a:t>(</a:t>
            </a:r>
            <a:r>
              <a:rPr lang="vi-VN" b="1" dirty="0" smtClean="0"/>
              <a:t>thuộc tính</a:t>
            </a:r>
            <a:r>
              <a:rPr lang="vi-VN" dirty="0" smtClean="0"/>
              <a:t>, attribute): mô tả cho </a:t>
            </a:r>
            <a:r>
              <a:rPr lang="vi-VN" dirty="0">
                <a:solidFill>
                  <a:srgbClr val="00B050"/>
                </a:solidFill>
              </a:rPr>
              <a:t>trạng thái </a:t>
            </a:r>
            <a:r>
              <a:rPr lang="vi-VN" dirty="0" smtClean="0"/>
              <a:t>của đối tượng</a:t>
            </a:r>
          </a:p>
          <a:p>
            <a:pPr lvl="2"/>
            <a:r>
              <a:rPr lang="vi-VN" dirty="0" smtClean="0">
                <a:solidFill>
                  <a:srgbClr val="00B050"/>
                </a:solidFill>
              </a:rPr>
              <a:t>Hành vi </a:t>
            </a:r>
            <a:r>
              <a:rPr lang="vi-VN" dirty="0" smtClean="0"/>
              <a:t>(</a:t>
            </a:r>
            <a:r>
              <a:rPr lang="vi-VN" b="1" dirty="0" smtClean="0"/>
              <a:t>phương thức</a:t>
            </a:r>
            <a:r>
              <a:rPr lang="vi-VN" dirty="0" smtClean="0"/>
              <a:t>, method): thể hiện </a:t>
            </a:r>
            <a:r>
              <a:rPr lang="vi-VN" dirty="0" smtClean="0">
                <a:solidFill>
                  <a:srgbClr val="00B050"/>
                </a:solidFill>
              </a:rPr>
              <a:t>khả năng </a:t>
            </a:r>
            <a:r>
              <a:rPr lang="vi-VN" dirty="0" smtClean="0"/>
              <a:t>của đối tượng</a:t>
            </a:r>
          </a:p>
          <a:p>
            <a:pPr lvl="1"/>
            <a:r>
              <a:rPr lang="vi-VN" dirty="0" smtClean="0">
                <a:sym typeface="Symbol" panose="05050102010706020507" pitchFamily="18" charset="2"/>
              </a:rPr>
              <a:t>Đối tượng cũng là 1 </a:t>
            </a:r>
            <a:r>
              <a:rPr lang="vi-VN" dirty="0" smtClean="0">
                <a:solidFill>
                  <a:srgbClr val="00B050"/>
                </a:solidFill>
                <a:sym typeface="Symbol" panose="05050102010706020507" pitchFamily="18" charset="2"/>
              </a:rPr>
              <a:t>biến </a:t>
            </a:r>
            <a:r>
              <a:rPr lang="vi-VN" dirty="0" smtClean="0">
                <a:sym typeface="Symbol" panose="05050102010706020507" pitchFamily="18" charset="2"/>
              </a:rPr>
              <a:t>(variable) trong chương trình</a:t>
            </a:r>
            <a:endParaRPr lang="vi-V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5316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Mảng </a:t>
            </a:r>
            <a:r>
              <a:rPr lang="en-US" sz="3200" noProof="1" smtClean="0"/>
              <a:t>(array)</a:t>
            </a:r>
            <a:endParaRPr 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Là một dãy các phần tử (giá trị) có cùng kiểu dữ liệu</a:t>
            </a:r>
          </a:p>
          <a:p>
            <a:r>
              <a:rPr lang="en-US" noProof="1" smtClean="0"/>
              <a:t>Là một biến </a:t>
            </a:r>
            <a:r>
              <a:rPr lang="en-US" noProof="1" smtClean="0">
                <a:solidFill>
                  <a:srgbClr val="00B050"/>
                </a:solidFill>
              </a:rPr>
              <a:t>kiểu tham chiếu</a:t>
            </a:r>
            <a:r>
              <a:rPr lang="en-US" noProof="1" smtClean="0"/>
              <a:t>:</a:t>
            </a:r>
          </a:p>
          <a:p>
            <a:pPr lvl="1"/>
            <a:r>
              <a:rPr lang="en-US" noProof="1" smtClean="0"/>
              <a:t>Khai báo: 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&lt;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kiểu dữ liệu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&gt; &lt;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tên mảng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&gt;[];</a:t>
            </a:r>
            <a:endParaRPr lang="en-US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noProof="1" smtClean="0"/>
              <a:t>Tạo mảng: 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&lt;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tên mảng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&gt;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rgbClr val="008000"/>
                </a:solidFill>
                <a:latin typeface="Consolas" panose="020B0609020204030204" pitchFamily="49" charset="0"/>
              </a:rPr>
              <a:t>new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&lt;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kiểu dữ liệu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&gt;;</a:t>
            </a:r>
            <a:endParaRPr lang="en-US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noProof="1" smtClean="0"/>
              <a:t>	</a:t>
            </a:r>
            <a:r>
              <a:rPr lang="en-US" sz="20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double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gpa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[];</a:t>
            </a:r>
            <a:endParaRPr lang="en-US" sz="20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	gpa 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rgbClr val="008000"/>
                </a:solidFill>
                <a:latin typeface="Consolas" panose="020B0609020204030204" pitchFamily="49" charset="0"/>
              </a:rPr>
              <a:t>new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double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[5];</a:t>
            </a:r>
          </a:p>
          <a:p>
            <a:pPr marL="457200" lvl="1" indent="0">
              <a:buNone/>
            </a:pPr>
            <a:endParaRPr lang="en-US" sz="2000" noProof="1" smtClean="0"/>
          </a:p>
          <a:p>
            <a:r>
              <a:rPr lang="en-US" noProof="1" smtClean="0"/>
              <a:t>Có thể vừa khai báo vừa khởi tạo</a:t>
            </a:r>
          </a:p>
          <a:p>
            <a:pPr marL="914400" lvl="2" indent="0">
              <a:buNone/>
            </a:pPr>
            <a:r>
              <a:rPr lang="en-US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[]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number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{2,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4,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6,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8};</a:t>
            </a:r>
            <a:endParaRPr lang="en-US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[]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monthName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  <a:r>
              <a:rPr lang="en-US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"Jan"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,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"Feb"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, </a:t>
            </a:r>
            <a:r>
              <a:rPr lang="en-US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"March"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,…};</a:t>
            </a:r>
            <a:endParaRPr lang="en-US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 smtClean="0"/>
              <a:t>Mảng (array)</a:t>
            </a:r>
            <a:endParaRPr lang="vi-VN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21267"/>
              </p:ext>
            </p:extLst>
          </p:nvPr>
        </p:nvGraphicFramePr>
        <p:xfrm>
          <a:off x="6642211" y="3420904"/>
          <a:ext cx="1824625" cy="7416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64925"/>
                <a:gridCol w="364925"/>
                <a:gridCol w="364925"/>
                <a:gridCol w="364925"/>
                <a:gridCol w="3649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4885151" y="2865317"/>
            <a:ext cx="2346724" cy="1110176"/>
            <a:chOff x="562395" y="4891935"/>
            <a:chExt cx="2623574" cy="1110176"/>
          </a:xfrm>
        </p:grpSpPr>
        <p:sp>
          <p:nvSpPr>
            <p:cNvPr id="40" name="TextBox 39"/>
            <p:cNvSpPr txBox="1"/>
            <p:nvPr/>
          </p:nvSpPr>
          <p:spPr>
            <a:xfrm>
              <a:off x="562395" y="5285260"/>
              <a:ext cx="814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4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gpa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65128" y="5371868"/>
              <a:ext cx="814191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600" dirty="0"/>
            </a:p>
          </p:txBody>
        </p:sp>
        <p:sp>
          <p:nvSpPr>
            <p:cNvPr id="48" name="Arc 47"/>
            <p:cNvSpPr/>
            <p:nvPr/>
          </p:nvSpPr>
          <p:spPr>
            <a:xfrm rot="10247691">
              <a:off x="1624022" y="4891935"/>
              <a:ext cx="1561947" cy="1110176"/>
            </a:xfrm>
            <a:prstGeom prst="arc">
              <a:avLst/>
            </a:prstGeom>
            <a:ln>
              <a:solidFill>
                <a:schemeClr val="tx1"/>
              </a:solidFill>
              <a:headEnd type="triangl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40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Mảng </a:t>
            </a:r>
            <a:r>
              <a:rPr lang="en-US" sz="3200" noProof="1" smtClean="0"/>
              <a:t>(array)</a:t>
            </a:r>
            <a:endParaRPr 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Mảng các đối tượng:</a:t>
            </a:r>
          </a:p>
          <a:p>
            <a:endParaRPr lang="en-US" noProof="1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 smtClean="0"/>
              <a:t>Mảng (array)</a:t>
            </a:r>
            <a:endParaRPr lang="vi-VN" dirty="0"/>
          </a:p>
        </p:txBody>
      </p:sp>
      <p:grpSp>
        <p:nvGrpSpPr>
          <p:cNvPr id="2" name="Group 1"/>
          <p:cNvGrpSpPr/>
          <p:nvPr/>
        </p:nvGrpSpPr>
        <p:grpSpPr>
          <a:xfrm>
            <a:off x="5498569" y="1031051"/>
            <a:ext cx="687388" cy="964117"/>
            <a:chOff x="5304784" y="1863669"/>
            <a:chExt cx="687388" cy="964117"/>
          </a:xfrm>
        </p:grpSpPr>
        <p:grpSp>
          <p:nvGrpSpPr>
            <p:cNvPr id="95" name="Group 56"/>
            <p:cNvGrpSpPr>
              <a:grpSpLocks/>
            </p:cNvGrpSpPr>
            <p:nvPr/>
          </p:nvGrpSpPr>
          <p:grpSpPr bwMode="auto">
            <a:xfrm>
              <a:off x="5304784" y="1863669"/>
              <a:ext cx="687388" cy="655778"/>
              <a:chOff x="984" y="1751"/>
              <a:chExt cx="433" cy="508"/>
            </a:xfrm>
          </p:grpSpPr>
          <p:sp>
            <p:nvSpPr>
              <p:cNvPr id="96" name="Text Box 57"/>
              <p:cNvSpPr txBox="1">
                <a:spLocks noChangeArrowheads="1"/>
              </p:cNvSpPr>
              <p:nvPr/>
            </p:nvSpPr>
            <p:spPr bwMode="auto">
              <a:xfrm>
                <a:off x="984" y="1751"/>
                <a:ext cx="334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vi-VN" sz="2000" dirty="0" smtClean="0">
                    <a:latin typeface="Arial" panose="020B0604020202020204" pitchFamily="34" charset="0"/>
                    <a:ea typeface="MS PGothic" panose="020B0600070205080204" pitchFamily="34" charset="-128"/>
                  </a:rPr>
                  <a:t>p</a:t>
                </a:r>
                <a:endParaRPr lang="en-US" altLang="vi-VN" sz="2000" dirty="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97" name="Rectangle 58"/>
              <p:cNvSpPr>
                <a:spLocks noChangeArrowheads="1"/>
              </p:cNvSpPr>
              <p:nvPr/>
            </p:nvSpPr>
            <p:spPr bwMode="auto">
              <a:xfrm>
                <a:off x="1045" y="2061"/>
                <a:ext cx="372" cy="19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endParaRPr lang="vi-VN" altLang="vi-VN"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04" name="Group 63"/>
            <p:cNvGrpSpPr>
              <a:grpSpLocks/>
            </p:cNvGrpSpPr>
            <p:nvPr/>
          </p:nvGrpSpPr>
          <p:grpSpPr bwMode="auto">
            <a:xfrm>
              <a:off x="5624612" y="2356298"/>
              <a:ext cx="153987" cy="471488"/>
              <a:chOff x="1709" y="2313"/>
              <a:chExt cx="97" cy="297"/>
            </a:xfrm>
          </p:grpSpPr>
          <p:sp>
            <p:nvSpPr>
              <p:cNvPr id="105" name="Oval 64"/>
              <p:cNvSpPr>
                <a:spLocks noChangeArrowheads="1"/>
              </p:cNvSpPr>
              <p:nvPr/>
            </p:nvSpPr>
            <p:spPr bwMode="auto">
              <a:xfrm>
                <a:off x="1735" y="2313"/>
                <a:ext cx="45" cy="4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vi-VN" altLang="vi-VN"/>
              </a:p>
            </p:txBody>
          </p:sp>
          <p:sp>
            <p:nvSpPr>
              <p:cNvPr id="106" name="Line 65"/>
              <p:cNvSpPr>
                <a:spLocks noChangeShapeType="1"/>
              </p:cNvSpPr>
              <p:nvPr/>
            </p:nvSpPr>
            <p:spPr bwMode="auto">
              <a:xfrm>
                <a:off x="1757" y="2336"/>
                <a:ext cx="0" cy="259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7" name="Line 66"/>
              <p:cNvSpPr>
                <a:spLocks noChangeShapeType="1"/>
              </p:cNvSpPr>
              <p:nvPr/>
            </p:nvSpPr>
            <p:spPr bwMode="auto">
              <a:xfrm>
                <a:off x="1724" y="2589"/>
                <a:ext cx="67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8" name="Line 67"/>
              <p:cNvSpPr>
                <a:spLocks noChangeShapeType="1"/>
              </p:cNvSpPr>
              <p:nvPr/>
            </p:nvSpPr>
            <p:spPr bwMode="auto">
              <a:xfrm flipV="1">
                <a:off x="1709" y="2608"/>
                <a:ext cx="97" cy="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5507495" y="2017878"/>
            <a:ext cx="3192463" cy="1655420"/>
            <a:chOff x="1540942" y="4287072"/>
            <a:chExt cx="3192463" cy="1655420"/>
          </a:xfrm>
        </p:grpSpPr>
        <p:sp>
          <p:nvSpPr>
            <p:cNvPr id="150" name="Text Box 40"/>
            <p:cNvSpPr txBox="1">
              <a:spLocks noChangeArrowheads="1"/>
            </p:cNvSpPr>
            <p:nvPr/>
          </p:nvSpPr>
          <p:spPr bwMode="auto">
            <a:xfrm>
              <a:off x="2395017" y="4880453"/>
              <a:ext cx="325266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vi-VN" sz="200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  <p:sp>
          <p:nvSpPr>
            <p:cNvPr id="151" name="Text Box 41"/>
            <p:cNvSpPr txBox="1">
              <a:spLocks noChangeArrowheads="1"/>
            </p:cNvSpPr>
            <p:nvPr/>
          </p:nvSpPr>
          <p:spPr bwMode="auto">
            <a:xfrm>
              <a:off x="2871700" y="4880453"/>
              <a:ext cx="325266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vi-VN" sz="200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</a:p>
          </p:txBody>
        </p:sp>
        <p:sp>
          <p:nvSpPr>
            <p:cNvPr id="152" name="Text Box 42"/>
            <p:cNvSpPr txBox="1">
              <a:spLocks noChangeArrowheads="1"/>
            </p:cNvSpPr>
            <p:nvPr/>
          </p:nvSpPr>
          <p:spPr bwMode="auto">
            <a:xfrm>
              <a:off x="3346139" y="4880453"/>
              <a:ext cx="325266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vi-VN" sz="200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</a:p>
          </p:txBody>
        </p:sp>
        <p:sp>
          <p:nvSpPr>
            <p:cNvPr id="153" name="Text Box 43"/>
            <p:cNvSpPr txBox="1">
              <a:spLocks noChangeArrowheads="1"/>
            </p:cNvSpPr>
            <p:nvPr/>
          </p:nvSpPr>
          <p:spPr bwMode="auto">
            <a:xfrm>
              <a:off x="3825066" y="4880453"/>
              <a:ext cx="325266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vi-VN" sz="200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</a:p>
          </p:txBody>
        </p:sp>
        <p:sp>
          <p:nvSpPr>
            <p:cNvPr id="154" name="Text Box 44"/>
            <p:cNvSpPr txBox="1">
              <a:spLocks noChangeArrowheads="1"/>
            </p:cNvSpPr>
            <p:nvPr/>
          </p:nvSpPr>
          <p:spPr bwMode="auto">
            <a:xfrm>
              <a:off x="4299505" y="4880453"/>
              <a:ext cx="3263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vi-VN" sz="2000" dirty="0">
                  <a:solidFill>
                    <a:schemeClr val="tx2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4</a:t>
              </a: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1540942" y="4287072"/>
              <a:ext cx="3192463" cy="1655420"/>
              <a:chOff x="1540942" y="4287072"/>
              <a:chExt cx="3192463" cy="1655420"/>
            </a:xfrm>
          </p:grpSpPr>
          <p:sp>
            <p:nvSpPr>
              <p:cNvPr id="156" name="Rectangle 29"/>
              <p:cNvSpPr>
                <a:spLocks noChangeArrowheads="1"/>
              </p:cNvSpPr>
              <p:nvPr/>
            </p:nvSpPr>
            <p:spPr bwMode="auto">
              <a:xfrm>
                <a:off x="2295005" y="5213828"/>
                <a:ext cx="2438400" cy="487363"/>
              </a:xfrm>
              <a:prstGeom prst="rect">
                <a:avLst/>
              </a:prstGeom>
              <a:solidFill>
                <a:srgbClr val="F7FD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vi-VN" altLang="vi-VN"/>
              </a:p>
            </p:txBody>
          </p:sp>
          <p:sp>
            <p:nvSpPr>
              <p:cNvPr id="157" name="Line 30"/>
              <p:cNvSpPr>
                <a:spLocks noChangeShapeType="1"/>
              </p:cNvSpPr>
              <p:nvPr/>
            </p:nvSpPr>
            <p:spPr bwMode="auto">
              <a:xfrm>
                <a:off x="2771254" y="5215416"/>
                <a:ext cx="0" cy="48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58" name="Line 31"/>
              <p:cNvSpPr>
                <a:spLocks noChangeShapeType="1"/>
              </p:cNvSpPr>
              <p:nvPr/>
            </p:nvSpPr>
            <p:spPr bwMode="auto">
              <a:xfrm>
                <a:off x="3261792" y="5215416"/>
                <a:ext cx="0" cy="48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59" name="Line 32"/>
              <p:cNvSpPr>
                <a:spLocks noChangeShapeType="1"/>
              </p:cNvSpPr>
              <p:nvPr/>
            </p:nvSpPr>
            <p:spPr bwMode="auto">
              <a:xfrm>
                <a:off x="4733404" y="5215416"/>
                <a:ext cx="0" cy="48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60" name="Line 33"/>
              <p:cNvSpPr>
                <a:spLocks noChangeShapeType="1"/>
              </p:cNvSpPr>
              <p:nvPr/>
            </p:nvSpPr>
            <p:spPr bwMode="auto">
              <a:xfrm>
                <a:off x="3752329" y="5215416"/>
                <a:ext cx="0" cy="48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61" name="Line 34"/>
              <p:cNvSpPr>
                <a:spLocks noChangeShapeType="1"/>
              </p:cNvSpPr>
              <p:nvPr/>
            </p:nvSpPr>
            <p:spPr bwMode="auto">
              <a:xfrm>
                <a:off x="4242867" y="5215416"/>
                <a:ext cx="0" cy="482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grpSp>
            <p:nvGrpSpPr>
              <p:cNvPr id="162" name="Group 56"/>
              <p:cNvGrpSpPr>
                <a:grpSpLocks/>
              </p:cNvGrpSpPr>
              <p:nvPr/>
            </p:nvGrpSpPr>
            <p:grpSpPr bwMode="auto">
              <a:xfrm>
                <a:off x="1540942" y="4287072"/>
                <a:ext cx="744538" cy="1155357"/>
                <a:chOff x="984" y="1751"/>
                <a:chExt cx="469" cy="895"/>
              </a:xfrm>
            </p:grpSpPr>
            <p:sp>
              <p:nvSpPr>
                <p:cNvPr id="188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984" y="1751"/>
                  <a:ext cx="334" cy="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vi-VN" sz="2000" dirty="0" smtClean="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p</a:t>
                  </a:r>
                  <a:endParaRPr lang="en-US" altLang="vi-VN" sz="2000" dirty="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89" name="Rectangle 58"/>
                <p:cNvSpPr>
                  <a:spLocks noChangeArrowheads="1"/>
                </p:cNvSpPr>
                <p:nvPr/>
              </p:nvSpPr>
              <p:spPr bwMode="auto">
                <a:xfrm>
                  <a:off x="1045" y="2061"/>
                  <a:ext cx="372" cy="19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endParaRPr lang="vi-VN" altLang="vi-VN"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190" name="Group 59"/>
                <p:cNvGrpSpPr>
                  <a:grpSpLocks/>
                </p:cNvGrpSpPr>
                <p:nvPr/>
              </p:nvGrpSpPr>
              <p:grpSpPr bwMode="auto">
                <a:xfrm>
                  <a:off x="1217" y="2141"/>
                  <a:ext cx="236" cy="505"/>
                  <a:chOff x="1217" y="2141"/>
                  <a:chExt cx="236" cy="505"/>
                </a:xfrm>
              </p:grpSpPr>
              <p:sp>
                <p:nvSpPr>
                  <p:cNvPr id="191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1217" y="2141"/>
                    <a:ext cx="45" cy="45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vi-VN" altLang="vi-VN"/>
                  </a:p>
                </p:txBody>
              </p:sp>
              <p:sp>
                <p:nvSpPr>
                  <p:cNvPr id="192" name="Freeform 61"/>
                  <p:cNvSpPr>
                    <a:spLocks/>
                  </p:cNvSpPr>
                  <p:nvPr/>
                </p:nvSpPr>
                <p:spPr bwMode="auto">
                  <a:xfrm>
                    <a:off x="1253" y="2170"/>
                    <a:ext cx="200" cy="476"/>
                  </a:xfrm>
                  <a:custGeom>
                    <a:avLst/>
                    <a:gdLst>
                      <a:gd name="T0" fmla="*/ 1 w 200"/>
                      <a:gd name="T1" fmla="*/ 0 h 476"/>
                      <a:gd name="T2" fmla="*/ 5 w 200"/>
                      <a:gd name="T3" fmla="*/ 214 h 476"/>
                      <a:gd name="T4" fmla="*/ 30 w 200"/>
                      <a:gd name="T5" fmla="*/ 380 h 476"/>
                      <a:gd name="T6" fmla="*/ 85 w 200"/>
                      <a:gd name="T7" fmla="*/ 460 h 476"/>
                      <a:gd name="T8" fmla="*/ 200 w 200"/>
                      <a:gd name="T9" fmla="*/ 476 h 47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00"/>
                      <a:gd name="T16" fmla="*/ 0 h 476"/>
                      <a:gd name="T17" fmla="*/ 200 w 200"/>
                      <a:gd name="T18" fmla="*/ 476 h 47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00" h="476">
                        <a:moveTo>
                          <a:pt x="1" y="0"/>
                        </a:moveTo>
                        <a:cubicBezTo>
                          <a:pt x="0" y="75"/>
                          <a:pt x="0" y="151"/>
                          <a:pt x="5" y="214"/>
                        </a:cubicBezTo>
                        <a:cubicBezTo>
                          <a:pt x="10" y="277"/>
                          <a:pt x="17" y="339"/>
                          <a:pt x="30" y="380"/>
                        </a:cubicBezTo>
                        <a:cubicBezTo>
                          <a:pt x="43" y="421"/>
                          <a:pt x="57" y="444"/>
                          <a:pt x="85" y="460"/>
                        </a:cubicBezTo>
                        <a:cubicBezTo>
                          <a:pt x="113" y="476"/>
                          <a:pt x="156" y="476"/>
                          <a:pt x="200" y="476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vi-VN" altLang="vi-VN"/>
                  </a:p>
                </p:txBody>
              </p:sp>
            </p:grpSp>
          </p:grpSp>
          <p:grpSp>
            <p:nvGrpSpPr>
              <p:cNvPr id="163" name="Group 63"/>
              <p:cNvGrpSpPr>
                <a:grpSpLocks/>
              </p:cNvGrpSpPr>
              <p:nvPr/>
            </p:nvGrpSpPr>
            <p:grpSpPr bwMode="auto">
              <a:xfrm>
                <a:off x="2460104" y="5469416"/>
                <a:ext cx="153987" cy="471488"/>
                <a:chOff x="1709" y="2313"/>
                <a:chExt cx="97" cy="297"/>
              </a:xfrm>
            </p:grpSpPr>
            <p:sp>
              <p:nvSpPr>
                <p:cNvPr id="184" name="Oval 64"/>
                <p:cNvSpPr>
                  <a:spLocks noChangeArrowheads="1"/>
                </p:cNvSpPr>
                <p:nvPr/>
              </p:nvSpPr>
              <p:spPr bwMode="auto">
                <a:xfrm>
                  <a:off x="1735" y="2313"/>
                  <a:ext cx="45" cy="4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vi-VN" altLang="vi-VN"/>
                </a:p>
              </p:txBody>
            </p:sp>
            <p:sp>
              <p:nvSpPr>
                <p:cNvPr id="185" name="Line 65"/>
                <p:cNvSpPr>
                  <a:spLocks noChangeShapeType="1"/>
                </p:cNvSpPr>
                <p:nvPr/>
              </p:nvSpPr>
              <p:spPr bwMode="auto">
                <a:xfrm>
                  <a:off x="1757" y="2336"/>
                  <a:ext cx="0" cy="259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86" name="Line 66"/>
                <p:cNvSpPr>
                  <a:spLocks noChangeShapeType="1"/>
                </p:cNvSpPr>
                <p:nvPr/>
              </p:nvSpPr>
              <p:spPr bwMode="auto">
                <a:xfrm>
                  <a:off x="1724" y="2589"/>
                  <a:ext cx="67" cy="0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87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1709" y="2608"/>
                  <a:ext cx="97" cy="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68"/>
              <p:cNvGrpSpPr>
                <a:grpSpLocks/>
              </p:cNvGrpSpPr>
              <p:nvPr/>
            </p:nvGrpSpPr>
            <p:grpSpPr bwMode="auto">
              <a:xfrm>
                <a:off x="2947466" y="5471004"/>
                <a:ext cx="153987" cy="471488"/>
                <a:chOff x="1709" y="2313"/>
                <a:chExt cx="97" cy="297"/>
              </a:xfrm>
            </p:grpSpPr>
            <p:sp>
              <p:nvSpPr>
                <p:cNvPr id="180" name="Oval 69"/>
                <p:cNvSpPr>
                  <a:spLocks noChangeArrowheads="1"/>
                </p:cNvSpPr>
                <p:nvPr/>
              </p:nvSpPr>
              <p:spPr bwMode="auto">
                <a:xfrm>
                  <a:off x="1735" y="2313"/>
                  <a:ext cx="45" cy="4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vi-VN" altLang="vi-VN"/>
                </a:p>
              </p:txBody>
            </p:sp>
            <p:sp>
              <p:nvSpPr>
                <p:cNvPr id="181" name="Line 70"/>
                <p:cNvSpPr>
                  <a:spLocks noChangeShapeType="1"/>
                </p:cNvSpPr>
                <p:nvPr/>
              </p:nvSpPr>
              <p:spPr bwMode="auto">
                <a:xfrm>
                  <a:off x="1757" y="2336"/>
                  <a:ext cx="0" cy="259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82" name="Line 71"/>
                <p:cNvSpPr>
                  <a:spLocks noChangeShapeType="1"/>
                </p:cNvSpPr>
                <p:nvPr/>
              </p:nvSpPr>
              <p:spPr bwMode="auto">
                <a:xfrm>
                  <a:off x="1724" y="2589"/>
                  <a:ext cx="67" cy="0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83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1709" y="2608"/>
                  <a:ext cx="97" cy="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73"/>
              <p:cNvGrpSpPr>
                <a:grpSpLocks/>
              </p:cNvGrpSpPr>
              <p:nvPr/>
            </p:nvGrpSpPr>
            <p:grpSpPr bwMode="auto">
              <a:xfrm>
                <a:off x="3466579" y="5469416"/>
                <a:ext cx="153987" cy="471488"/>
                <a:chOff x="1709" y="2313"/>
                <a:chExt cx="97" cy="297"/>
              </a:xfrm>
            </p:grpSpPr>
            <p:sp>
              <p:nvSpPr>
                <p:cNvPr id="176" name="Oval 74"/>
                <p:cNvSpPr>
                  <a:spLocks noChangeArrowheads="1"/>
                </p:cNvSpPr>
                <p:nvPr/>
              </p:nvSpPr>
              <p:spPr bwMode="auto">
                <a:xfrm>
                  <a:off x="1735" y="2313"/>
                  <a:ext cx="45" cy="4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vi-VN" altLang="vi-VN"/>
                </a:p>
              </p:txBody>
            </p:sp>
            <p:sp>
              <p:nvSpPr>
                <p:cNvPr id="177" name="Line 75"/>
                <p:cNvSpPr>
                  <a:spLocks noChangeShapeType="1"/>
                </p:cNvSpPr>
                <p:nvPr/>
              </p:nvSpPr>
              <p:spPr bwMode="auto">
                <a:xfrm>
                  <a:off x="1757" y="2336"/>
                  <a:ext cx="0" cy="259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78" name="Line 76"/>
                <p:cNvSpPr>
                  <a:spLocks noChangeShapeType="1"/>
                </p:cNvSpPr>
                <p:nvPr/>
              </p:nvSpPr>
              <p:spPr bwMode="auto">
                <a:xfrm>
                  <a:off x="1724" y="2589"/>
                  <a:ext cx="67" cy="0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79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709" y="2608"/>
                  <a:ext cx="97" cy="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6" name="Group 78"/>
              <p:cNvGrpSpPr>
                <a:grpSpLocks/>
              </p:cNvGrpSpPr>
              <p:nvPr/>
            </p:nvGrpSpPr>
            <p:grpSpPr bwMode="auto">
              <a:xfrm>
                <a:off x="3912666" y="5471004"/>
                <a:ext cx="153987" cy="471488"/>
                <a:chOff x="1709" y="2313"/>
                <a:chExt cx="97" cy="297"/>
              </a:xfrm>
            </p:grpSpPr>
            <p:sp>
              <p:nvSpPr>
                <p:cNvPr id="172" name="Oval 79"/>
                <p:cNvSpPr>
                  <a:spLocks noChangeArrowheads="1"/>
                </p:cNvSpPr>
                <p:nvPr/>
              </p:nvSpPr>
              <p:spPr bwMode="auto">
                <a:xfrm>
                  <a:off x="1735" y="2313"/>
                  <a:ext cx="45" cy="4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vi-VN" altLang="vi-VN"/>
                </a:p>
              </p:txBody>
            </p:sp>
            <p:sp>
              <p:nvSpPr>
                <p:cNvPr id="173" name="Line 80"/>
                <p:cNvSpPr>
                  <a:spLocks noChangeShapeType="1"/>
                </p:cNvSpPr>
                <p:nvPr/>
              </p:nvSpPr>
              <p:spPr bwMode="auto">
                <a:xfrm>
                  <a:off x="1757" y="2336"/>
                  <a:ext cx="0" cy="259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74" name="Line 81"/>
                <p:cNvSpPr>
                  <a:spLocks noChangeShapeType="1"/>
                </p:cNvSpPr>
                <p:nvPr/>
              </p:nvSpPr>
              <p:spPr bwMode="auto">
                <a:xfrm>
                  <a:off x="1724" y="2589"/>
                  <a:ext cx="67" cy="0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75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1709" y="2608"/>
                  <a:ext cx="97" cy="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7" name="Group 83"/>
              <p:cNvGrpSpPr>
                <a:grpSpLocks/>
              </p:cNvGrpSpPr>
              <p:nvPr/>
            </p:nvGrpSpPr>
            <p:grpSpPr bwMode="auto">
              <a:xfrm>
                <a:off x="4431779" y="5471004"/>
                <a:ext cx="153987" cy="471488"/>
                <a:chOff x="1709" y="2313"/>
                <a:chExt cx="97" cy="297"/>
              </a:xfrm>
            </p:grpSpPr>
            <p:sp>
              <p:nvSpPr>
                <p:cNvPr id="168" name="Oval 84"/>
                <p:cNvSpPr>
                  <a:spLocks noChangeArrowheads="1"/>
                </p:cNvSpPr>
                <p:nvPr/>
              </p:nvSpPr>
              <p:spPr bwMode="auto">
                <a:xfrm>
                  <a:off x="1735" y="2313"/>
                  <a:ext cx="45" cy="4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vi-VN" altLang="vi-VN"/>
                </a:p>
              </p:txBody>
            </p:sp>
            <p:sp>
              <p:nvSpPr>
                <p:cNvPr id="169" name="Line 85"/>
                <p:cNvSpPr>
                  <a:spLocks noChangeShapeType="1"/>
                </p:cNvSpPr>
                <p:nvPr/>
              </p:nvSpPr>
              <p:spPr bwMode="auto">
                <a:xfrm>
                  <a:off x="1757" y="2336"/>
                  <a:ext cx="0" cy="259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70" name="Line 86"/>
                <p:cNvSpPr>
                  <a:spLocks noChangeShapeType="1"/>
                </p:cNvSpPr>
                <p:nvPr/>
              </p:nvSpPr>
              <p:spPr bwMode="auto">
                <a:xfrm>
                  <a:off x="1724" y="2589"/>
                  <a:ext cx="67" cy="0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71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709" y="2608"/>
                  <a:ext cx="97" cy="2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95" name="Group 194"/>
          <p:cNvGrpSpPr/>
          <p:nvPr/>
        </p:nvGrpSpPr>
        <p:grpSpPr>
          <a:xfrm>
            <a:off x="5510333" y="3684632"/>
            <a:ext cx="3192463" cy="2538201"/>
            <a:chOff x="4921611" y="3372489"/>
            <a:chExt cx="3192463" cy="2538201"/>
          </a:xfrm>
        </p:grpSpPr>
        <p:grpSp>
          <p:nvGrpSpPr>
            <p:cNvPr id="148" name="Group 147"/>
            <p:cNvGrpSpPr/>
            <p:nvPr/>
          </p:nvGrpSpPr>
          <p:grpSpPr>
            <a:xfrm>
              <a:off x="4921611" y="3372489"/>
              <a:ext cx="3192463" cy="1655420"/>
              <a:chOff x="1540942" y="4287072"/>
              <a:chExt cx="3192463" cy="1655420"/>
            </a:xfrm>
          </p:grpSpPr>
          <p:sp>
            <p:nvSpPr>
              <p:cNvPr id="31" name="Text Box 40"/>
              <p:cNvSpPr txBox="1">
                <a:spLocks noChangeArrowheads="1"/>
              </p:cNvSpPr>
              <p:nvPr/>
            </p:nvSpPr>
            <p:spPr bwMode="auto">
              <a:xfrm>
                <a:off x="2395017" y="4880453"/>
                <a:ext cx="325266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vi-VN" sz="200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0</a:t>
                </a:r>
              </a:p>
            </p:txBody>
          </p:sp>
          <p:sp>
            <p:nvSpPr>
              <p:cNvPr id="32" name="Text Box 41"/>
              <p:cNvSpPr txBox="1">
                <a:spLocks noChangeArrowheads="1"/>
              </p:cNvSpPr>
              <p:nvPr/>
            </p:nvSpPr>
            <p:spPr bwMode="auto">
              <a:xfrm>
                <a:off x="2871700" y="4880453"/>
                <a:ext cx="325266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vi-VN" sz="200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1</a:t>
                </a:r>
              </a:p>
            </p:txBody>
          </p:sp>
          <p:sp>
            <p:nvSpPr>
              <p:cNvPr id="33" name="Text Box 42"/>
              <p:cNvSpPr txBox="1">
                <a:spLocks noChangeArrowheads="1"/>
              </p:cNvSpPr>
              <p:nvPr/>
            </p:nvSpPr>
            <p:spPr bwMode="auto">
              <a:xfrm>
                <a:off x="3346139" y="4880453"/>
                <a:ext cx="325266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vi-VN" sz="200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2</a:t>
                </a:r>
              </a:p>
            </p:txBody>
          </p:sp>
          <p:sp>
            <p:nvSpPr>
              <p:cNvPr id="34" name="Text Box 43"/>
              <p:cNvSpPr txBox="1">
                <a:spLocks noChangeArrowheads="1"/>
              </p:cNvSpPr>
              <p:nvPr/>
            </p:nvSpPr>
            <p:spPr bwMode="auto">
              <a:xfrm>
                <a:off x="3825066" y="4880453"/>
                <a:ext cx="325266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vi-VN" sz="200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3</a:t>
                </a:r>
              </a:p>
            </p:txBody>
          </p:sp>
          <p:sp>
            <p:nvSpPr>
              <p:cNvPr id="35" name="Text Box 44"/>
              <p:cNvSpPr txBox="1">
                <a:spLocks noChangeArrowheads="1"/>
              </p:cNvSpPr>
              <p:nvPr/>
            </p:nvSpPr>
            <p:spPr bwMode="auto">
              <a:xfrm>
                <a:off x="4299505" y="4880453"/>
                <a:ext cx="326388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vi-VN" sz="2000" dirty="0"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4</a:t>
                </a:r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1540942" y="4287072"/>
                <a:ext cx="3192463" cy="1655420"/>
                <a:chOff x="1540942" y="4287072"/>
                <a:chExt cx="3192463" cy="1655420"/>
              </a:xfrm>
            </p:grpSpPr>
            <p:sp>
              <p:nvSpPr>
                <p:cNvPr id="16" name="Rectangle 29"/>
                <p:cNvSpPr>
                  <a:spLocks noChangeArrowheads="1"/>
                </p:cNvSpPr>
                <p:nvPr/>
              </p:nvSpPr>
              <p:spPr bwMode="auto">
                <a:xfrm>
                  <a:off x="2295005" y="5213828"/>
                  <a:ext cx="2438400" cy="487363"/>
                </a:xfrm>
                <a:prstGeom prst="rect">
                  <a:avLst/>
                </a:prstGeom>
                <a:solidFill>
                  <a:srgbClr val="F7FD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vi-VN" altLang="vi-VN"/>
                </a:p>
              </p:txBody>
            </p:sp>
            <p:sp>
              <p:nvSpPr>
                <p:cNvPr id="17" name="Line 30"/>
                <p:cNvSpPr>
                  <a:spLocks noChangeShapeType="1"/>
                </p:cNvSpPr>
                <p:nvPr/>
              </p:nvSpPr>
              <p:spPr bwMode="auto">
                <a:xfrm>
                  <a:off x="2771254" y="5215416"/>
                  <a:ext cx="0" cy="4826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8" name="Line 31"/>
                <p:cNvSpPr>
                  <a:spLocks noChangeShapeType="1"/>
                </p:cNvSpPr>
                <p:nvPr/>
              </p:nvSpPr>
              <p:spPr bwMode="auto">
                <a:xfrm>
                  <a:off x="3261792" y="5215416"/>
                  <a:ext cx="0" cy="4826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19" name="Line 32"/>
                <p:cNvSpPr>
                  <a:spLocks noChangeShapeType="1"/>
                </p:cNvSpPr>
                <p:nvPr/>
              </p:nvSpPr>
              <p:spPr bwMode="auto">
                <a:xfrm>
                  <a:off x="4733404" y="5215416"/>
                  <a:ext cx="0" cy="4826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0" name="Line 33"/>
                <p:cNvSpPr>
                  <a:spLocks noChangeShapeType="1"/>
                </p:cNvSpPr>
                <p:nvPr/>
              </p:nvSpPr>
              <p:spPr bwMode="auto">
                <a:xfrm>
                  <a:off x="3752329" y="5215416"/>
                  <a:ext cx="0" cy="4826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" name="Line 34"/>
                <p:cNvSpPr>
                  <a:spLocks noChangeShapeType="1"/>
                </p:cNvSpPr>
                <p:nvPr/>
              </p:nvSpPr>
              <p:spPr bwMode="auto">
                <a:xfrm>
                  <a:off x="4242867" y="5215416"/>
                  <a:ext cx="0" cy="4826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grpSp>
              <p:nvGrpSpPr>
                <p:cNvPr id="43" name="Group 56"/>
                <p:cNvGrpSpPr>
                  <a:grpSpLocks/>
                </p:cNvGrpSpPr>
                <p:nvPr/>
              </p:nvGrpSpPr>
              <p:grpSpPr bwMode="auto">
                <a:xfrm>
                  <a:off x="1540942" y="4287072"/>
                  <a:ext cx="744538" cy="1155357"/>
                  <a:chOff x="984" y="1751"/>
                  <a:chExt cx="469" cy="895"/>
                </a:xfrm>
              </p:grpSpPr>
              <p:sp>
                <p:nvSpPr>
                  <p:cNvPr id="44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4" y="1751"/>
                    <a:ext cx="334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vi-VN" sz="2000" dirty="0" smtClean="0">
                        <a:latin typeface="Arial" panose="020B0604020202020204" pitchFamily="34" charset="0"/>
                        <a:ea typeface="MS PGothic" panose="020B0600070205080204" pitchFamily="34" charset="-128"/>
                      </a:rPr>
                      <a:t>p</a:t>
                    </a:r>
                    <a:endParaRPr lang="en-US" altLang="vi-VN" sz="2000" dirty="0"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4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045" y="2061"/>
                    <a:ext cx="372" cy="198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endParaRPr lang="vi-VN" altLang="vi-VN"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46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1217" y="2141"/>
                    <a:ext cx="236" cy="505"/>
                    <a:chOff x="1217" y="2141"/>
                    <a:chExt cx="236" cy="505"/>
                  </a:xfrm>
                </p:grpSpPr>
                <p:sp>
                  <p:nvSpPr>
                    <p:cNvPr id="47" name="Oval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7" y="2141"/>
                      <a:ext cx="45" cy="45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eaLnBrk="1" hangingPunct="1"/>
                      <a:endParaRPr lang="vi-VN" altLang="vi-VN"/>
                    </a:p>
                  </p:txBody>
                </p:sp>
                <p:sp>
                  <p:nvSpPr>
                    <p:cNvPr id="48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1253" y="2170"/>
                      <a:ext cx="200" cy="476"/>
                    </a:xfrm>
                    <a:custGeom>
                      <a:avLst/>
                      <a:gdLst>
                        <a:gd name="T0" fmla="*/ 1 w 200"/>
                        <a:gd name="T1" fmla="*/ 0 h 476"/>
                        <a:gd name="T2" fmla="*/ 5 w 200"/>
                        <a:gd name="T3" fmla="*/ 214 h 476"/>
                        <a:gd name="T4" fmla="*/ 30 w 200"/>
                        <a:gd name="T5" fmla="*/ 380 h 476"/>
                        <a:gd name="T6" fmla="*/ 85 w 200"/>
                        <a:gd name="T7" fmla="*/ 460 h 476"/>
                        <a:gd name="T8" fmla="*/ 200 w 200"/>
                        <a:gd name="T9" fmla="*/ 476 h 47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00"/>
                        <a:gd name="T16" fmla="*/ 0 h 476"/>
                        <a:gd name="T17" fmla="*/ 200 w 200"/>
                        <a:gd name="T18" fmla="*/ 476 h 47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00" h="476">
                          <a:moveTo>
                            <a:pt x="1" y="0"/>
                          </a:moveTo>
                          <a:cubicBezTo>
                            <a:pt x="0" y="75"/>
                            <a:pt x="0" y="151"/>
                            <a:pt x="5" y="214"/>
                          </a:cubicBezTo>
                          <a:cubicBezTo>
                            <a:pt x="10" y="277"/>
                            <a:pt x="17" y="339"/>
                            <a:pt x="30" y="380"/>
                          </a:cubicBezTo>
                          <a:cubicBezTo>
                            <a:pt x="43" y="421"/>
                            <a:pt x="57" y="444"/>
                            <a:pt x="85" y="460"/>
                          </a:cubicBezTo>
                          <a:cubicBezTo>
                            <a:pt x="113" y="476"/>
                            <a:pt x="156" y="476"/>
                            <a:pt x="200" y="476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2"/>
                      </a:solidFill>
                      <a:miter lim="800000"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eaLnBrk="1" hangingPunct="1"/>
                      <a:endParaRPr lang="vi-VN" altLang="vi-VN"/>
                    </a:p>
                  </p:txBody>
                </p:sp>
              </p:grpSp>
            </p:grpSp>
            <p:grpSp>
              <p:nvGrpSpPr>
                <p:cNvPr id="51" name="Group 68"/>
                <p:cNvGrpSpPr>
                  <a:grpSpLocks/>
                </p:cNvGrpSpPr>
                <p:nvPr/>
              </p:nvGrpSpPr>
              <p:grpSpPr bwMode="auto">
                <a:xfrm>
                  <a:off x="2947466" y="5471004"/>
                  <a:ext cx="153987" cy="471488"/>
                  <a:chOff x="1709" y="2313"/>
                  <a:chExt cx="97" cy="297"/>
                </a:xfrm>
              </p:grpSpPr>
              <p:sp>
                <p:nvSpPr>
                  <p:cNvPr id="87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1735" y="2313"/>
                    <a:ext cx="45" cy="45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vi-VN" altLang="vi-VN"/>
                  </a:p>
                </p:txBody>
              </p:sp>
              <p:sp>
                <p:nvSpPr>
                  <p:cNvPr id="88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757" y="2336"/>
                    <a:ext cx="0" cy="25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1724" y="2589"/>
                    <a:ext cx="67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Line 7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09" y="2608"/>
                    <a:ext cx="97" cy="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" name="Group 73"/>
                <p:cNvGrpSpPr>
                  <a:grpSpLocks/>
                </p:cNvGrpSpPr>
                <p:nvPr/>
              </p:nvGrpSpPr>
              <p:grpSpPr bwMode="auto">
                <a:xfrm>
                  <a:off x="3466579" y="5469416"/>
                  <a:ext cx="153987" cy="471488"/>
                  <a:chOff x="1709" y="2313"/>
                  <a:chExt cx="97" cy="297"/>
                </a:xfrm>
              </p:grpSpPr>
              <p:sp>
                <p:nvSpPr>
                  <p:cNvPr id="83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1735" y="2313"/>
                    <a:ext cx="45" cy="45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vi-VN" altLang="vi-VN"/>
                  </a:p>
                </p:txBody>
              </p:sp>
              <p:sp>
                <p:nvSpPr>
                  <p:cNvPr id="84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1757" y="2336"/>
                    <a:ext cx="0" cy="25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1724" y="2589"/>
                    <a:ext cx="67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Line 7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09" y="2608"/>
                    <a:ext cx="97" cy="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78"/>
                <p:cNvGrpSpPr>
                  <a:grpSpLocks/>
                </p:cNvGrpSpPr>
                <p:nvPr/>
              </p:nvGrpSpPr>
              <p:grpSpPr bwMode="auto">
                <a:xfrm>
                  <a:off x="3912666" y="5471004"/>
                  <a:ext cx="153987" cy="471488"/>
                  <a:chOff x="1709" y="2313"/>
                  <a:chExt cx="97" cy="297"/>
                </a:xfrm>
              </p:grpSpPr>
              <p:sp>
                <p:nvSpPr>
                  <p:cNvPr id="79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1735" y="2313"/>
                    <a:ext cx="45" cy="45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vi-VN" altLang="vi-VN"/>
                  </a:p>
                </p:txBody>
              </p:sp>
              <p:sp>
                <p:nvSpPr>
                  <p:cNvPr id="80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1757" y="2336"/>
                    <a:ext cx="0" cy="25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1724" y="2589"/>
                    <a:ext cx="67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Line 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09" y="2608"/>
                    <a:ext cx="97" cy="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" name="Group 83"/>
                <p:cNvGrpSpPr>
                  <a:grpSpLocks/>
                </p:cNvGrpSpPr>
                <p:nvPr/>
              </p:nvGrpSpPr>
              <p:grpSpPr bwMode="auto">
                <a:xfrm>
                  <a:off x="4431779" y="5471004"/>
                  <a:ext cx="153987" cy="471488"/>
                  <a:chOff x="1709" y="2313"/>
                  <a:chExt cx="97" cy="297"/>
                </a:xfrm>
              </p:grpSpPr>
              <p:sp>
                <p:nvSpPr>
                  <p:cNvPr id="75" name="Oval 84"/>
                  <p:cNvSpPr>
                    <a:spLocks noChangeArrowheads="1"/>
                  </p:cNvSpPr>
                  <p:nvPr/>
                </p:nvSpPr>
                <p:spPr bwMode="auto">
                  <a:xfrm>
                    <a:off x="1735" y="2313"/>
                    <a:ext cx="45" cy="45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vi-VN" altLang="vi-VN"/>
                  </a:p>
                </p:txBody>
              </p:sp>
              <p:sp>
                <p:nvSpPr>
                  <p:cNvPr id="76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1757" y="2336"/>
                    <a:ext cx="0" cy="25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1724" y="2589"/>
                    <a:ext cx="67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09" y="2608"/>
                    <a:ext cx="97" cy="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93" name="Group 192"/>
            <p:cNvGrpSpPr/>
            <p:nvPr/>
          </p:nvGrpSpPr>
          <p:grpSpPr>
            <a:xfrm>
              <a:off x="5354151" y="5235875"/>
              <a:ext cx="844550" cy="674815"/>
              <a:chOff x="7762347" y="5213829"/>
              <a:chExt cx="844550" cy="516744"/>
            </a:xfrm>
          </p:grpSpPr>
          <p:sp>
            <p:nvSpPr>
              <p:cNvPr id="101" name="AutoShape 172"/>
              <p:cNvSpPr>
                <a:spLocks noChangeArrowheads="1"/>
              </p:cNvSpPr>
              <p:nvPr/>
            </p:nvSpPr>
            <p:spPr bwMode="auto">
              <a:xfrm>
                <a:off x="7762347" y="5213829"/>
                <a:ext cx="844550" cy="516744"/>
              </a:xfrm>
              <a:prstGeom prst="roundRect">
                <a:avLst>
                  <a:gd name="adj" fmla="val 3248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81320" dir="3080412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vi-VN" altLang="vi-VN"/>
              </a:p>
            </p:txBody>
          </p:sp>
          <p:sp>
            <p:nvSpPr>
              <p:cNvPr id="102" name="Text Box 173"/>
              <p:cNvSpPr txBox="1">
                <a:spLocks noChangeArrowheads="1"/>
              </p:cNvSpPr>
              <p:nvPr/>
            </p:nvSpPr>
            <p:spPr bwMode="auto">
              <a:xfrm>
                <a:off x="7803622" y="5231290"/>
                <a:ext cx="76358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ja-JP" sz="12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Person</a:t>
                </a:r>
                <a:endParaRPr lang="en-US" altLang="ja-JP" sz="1200" dirty="0"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03" name="Freeform 175"/>
            <p:cNvSpPr>
              <a:spLocks/>
            </p:cNvSpPr>
            <p:nvPr/>
          </p:nvSpPr>
          <p:spPr bwMode="auto">
            <a:xfrm>
              <a:off x="5753448" y="4626271"/>
              <a:ext cx="155575" cy="609600"/>
            </a:xfrm>
            <a:custGeom>
              <a:avLst/>
              <a:gdLst>
                <a:gd name="T0" fmla="*/ 92 w 98"/>
                <a:gd name="T1" fmla="*/ 0 h 384"/>
                <a:gd name="T2" fmla="*/ 92 w 98"/>
                <a:gd name="T3" fmla="*/ 195 h 384"/>
                <a:gd name="T4" fmla="*/ 54 w 98"/>
                <a:gd name="T5" fmla="*/ 291 h 384"/>
                <a:gd name="T6" fmla="*/ 0 w 98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384"/>
                <a:gd name="T14" fmla="*/ 98 w 9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384">
                  <a:moveTo>
                    <a:pt x="92" y="0"/>
                  </a:moveTo>
                  <a:cubicBezTo>
                    <a:pt x="95" y="73"/>
                    <a:pt x="98" y="147"/>
                    <a:pt x="92" y="195"/>
                  </a:cubicBezTo>
                  <a:cubicBezTo>
                    <a:pt x="86" y="243"/>
                    <a:pt x="69" y="260"/>
                    <a:pt x="54" y="291"/>
                  </a:cubicBezTo>
                  <a:cubicBezTo>
                    <a:pt x="39" y="322"/>
                    <a:pt x="19" y="353"/>
                    <a:pt x="0" y="384"/>
                  </a:cubicBezTo>
                </a:path>
              </a:pathLst>
            </a:cu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vi-VN" altLang="vi-VN"/>
            </a:p>
          </p:txBody>
        </p:sp>
        <p:sp>
          <p:nvSpPr>
            <p:cNvPr id="194" name="Oval 69"/>
            <p:cNvSpPr>
              <a:spLocks noChangeArrowheads="1"/>
            </p:cNvSpPr>
            <p:nvPr/>
          </p:nvSpPr>
          <p:spPr bwMode="auto">
            <a:xfrm>
              <a:off x="5857932" y="4558509"/>
              <a:ext cx="71437" cy="714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vi-VN" altLang="vi-VN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736329" y="1743460"/>
            <a:ext cx="3647626" cy="1582849"/>
            <a:chOff x="4047685" y="1380623"/>
            <a:chExt cx="3183498" cy="1582849"/>
          </a:xfrm>
        </p:grpSpPr>
        <p:sp>
          <p:nvSpPr>
            <p:cNvPr id="6" name="TextBox 5"/>
            <p:cNvSpPr txBox="1"/>
            <p:nvPr/>
          </p:nvSpPr>
          <p:spPr>
            <a:xfrm>
              <a:off x="4047685" y="1455367"/>
              <a:ext cx="3183498" cy="15081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vi-VN" dirty="0">
                  <a:solidFill>
                    <a:srgbClr val="000000"/>
                  </a:solidFill>
                  <a:latin typeface="Consolas" panose="020B0609020204030204" pitchFamily="49" charset="0"/>
                </a:rPr>
                <a:t>Person </a:t>
              </a:r>
              <a:r>
                <a:rPr lang="vi-VN" dirty="0">
                  <a:solidFill>
                    <a:srgbClr val="666666"/>
                  </a:solidFill>
                  <a:latin typeface="Consolas" panose="020B0609020204030204" pitchFamily="49" charset="0"/>
                </a:rPr>
                <a:t>[]</a:t>
              </a:r>
              <a:r>
                <a:rPr lang="vi-VN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prs</a:t>
              </a:r>
              <a:r>
                <a:rPr lang="vi-VN" dirty="0" smtClean="0">
                  <a:solidFill>
                    <a:srgbClr val="666666"/>
                  </a:solidFill>
                  <a:latin typeface="Consolas" panose="020B0609020204030204" pitchFamily="49" charset="0"/>
                </a:rPr>
                <a:t>;</a:t>
              </a:r>
              <a:endParaRPr lang="vi-VN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endParaRPr lang="vi-VN" sz="1000" dirty="0" smtClean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vi-VN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prs </a:t>
              </a:r>
              <a:r>
                <a:rPr lang="vi-VN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vi-VN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vi-VN" b="1" dirty="0">
                  <a:solidFill>
                    <a:srgbClr val="008000"/>
                  </a:solidFill>
                  <a:latin typeface="Consolas" panose="020B0609020204030204" pitchFamily="49" charset="0"/>
                </a:rPr>
                <a:t>new</a:t>
              </a:r>
              <a:r>
                <a:rPr lang="vi-VN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vi-VN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Person</a:t>
              </a:r>
              <a:r>
                <a:rPr lang="vi-VN" dirty="0" smtClean="0">
                  <a:solidFill>
                    <a:srgbClr val="666666"/>
                  </a:solidFill>
                  <a:latin typeface="Consolas" panose="020B0609020204030204" pitchFamily="49" charset="0"/>
                </a:rPr>
                <a:t>[5];</a:t>
              </a:r>
            </a:p>
            <a:p>
              <a:endParaRPr lang="vi-VN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vi-VN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prs</a:t>
              </a:r>
              <a:r>
                <a:rPr lang="vi-VN" dirty="0" smtClean="0">
                  <a:solidFill>
                    <a:srgbClr val="666666"/>
                  </a:solidFill>
                  <a:latin typeface="Consolas" panose="020B0609020204030204" pitchFamily="49" charset="0"/>
                </a:rPr>
                <a:t>[0</a:t>
              </a:r>
              <a:r>
                <a:rPr lang="vi-VN" dirty="0">
                  <a:solidFill>
                    <a:srgbClr val="666666"/>
                  </a:solidFill>
                  <a:latin typeface="Consolas" panose="020B0609020204030204" pitchFamily="49" charset="0"/>
                </a:rPr>
                <a:t>]</a:t>
              </a:r>
              <a:r>
                <a:rPr lang="vi-VN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vi-VN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vi-VN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vi-VN" b="1" dirty="0">
                  <a:solidFill>
                    <a:srgbClr val="008000"/>
                  </a:solidFill>
                  <a:latin typeface="Consolas" panose="020B0609020204030204" pitchFamily="49" charset="0"/>
                </a:rPr>
                <a:t>new</a:t>
              </a:r>
              <a:r>
                <a:rPr lang="vi-VN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Person</a:t>
              </a:r>
              <a:r>
                <a:rPr lang="vi-VN" dirty="0">
                  <a:solidFill>
                    <a:srgbClr val="666666"/>
                  </a:solidFill>
                  <a:latin typeface="Consolas" panose="020B0609020204030204" pitchFamily="49" charset="0"/>
                </a:rPr>
                <a:t>();</a:t>
              </a:r>
              <a:r>
                <a:rPr lang="vi-VN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vi-VN" i="1" dirty="0" smtClean="0">
                  <a:solidFill>
                    <a:srgbClr val="408080"/>
                  </a:solidFill>
                  <a:latin typeface="Consolas" panose="020B0609020204030204" pitchFamily="49" charset="0"/>
                </a:rPr>
                <a:t>//...</a:t>
              </a:r>
              <a:endParaRPr lang="vi-VN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678389" y="1380623"/>
              <a:ext cx="5371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200" b="1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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678389" y="1784717"/>
              <a:ext cx="4455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200" b="1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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6678389" y="2204193"/>
              <a:ext cx="4802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200" b="1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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4975938" y="1266641"/>
            <a:ext cx="537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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4975938" y="2765570"/>
            <a:ext cx="445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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975938" y="4543738"/>
            <a:ext cx="480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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36329" y="3944142"/>
            <a:ext cx="360430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vi-V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rs</a:t>
            </a:r>
            <a:r>
              <a:rPr lang="nl-NL" dirty="0" smtClean="0">
                <a:solidFill>
                  <a:srgbClr val="666666"/>
                </a:solidFill>
                <a:latin typeface="Consolas" panose="020B0609020204030204" pitchFamily="49" charset="0"/>
              </a:rPr>
              <a:t>[0</a:t>
            </a:r>
            <a:r>
              <a:rPr lang="nl-NL" dirty="0">
                <a:solidFill>
                  <a:srgbClr val="666666"/>
                </a:solidFill>
                <a:latin typeface="Consolas" panose="020B0609020204030204" pitchFamily="49" charset="0"/>
              </a:rPr>
              <a:t>].</a:t>
            </a:r>
            <a:r>
              <a:rPr lang="nl-NL" dirty="0">
                <a:solidFill>
                  <a:srgbClr val="7D9029"/>
                </a:solidFill>
                <a:latin typeface="Consolas" panose="020B0609020204030204" pitchFamily="49" charset="0"/>
              </a:rPr>
              <a:t>setName</a:t>
            </a:r>
            <a:r>
              <a:rPr lang="nl-NL" dirty="0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vi-VN" dirty="0" smtClean="0">
                <a:solidFill>
                  <a:srgbClr val="BA2121"/>
                </a:solidFill>
                <a:latin typeface="Consolas" panose="020B0609020204030204" pitchFamily="49" charset="0"/>
              </a:rPr>
              <a:t>"Tommy</a:t>
            </a:r>
            <a:r>
              <a:rPr lang="nl-NL" dirty="0" smtClean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nl-NL" dirty="0" smtClean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  <a:endParaRPr lang="nl-N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prs</a:t>
            </a:r>
            <a:r>
              <a:rPr lang="vi-VN" dirty="0" smtClean="0">
                <a:solidFill>
                  <a:srgbClr val="666666"/>
                </a:solidFill>
                <a:latin typeface="Consolas" panose="020B0609020204030204" pitchFamily="49" charset="0"/>
              </a:rPr>
              <a:t>[0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].</a:t>
            </a:r>
            <a:r>
              <a:rPr lang="vi-VN" dirty="0">
                <a:solidFill>
                  <a:srgbClr val="7D9029"/>
                </a:solidFill>
                <a:latin typeface="Consolas" panose="020B0609020204030204" pitchFamily="49" charset="0"/>
              </a:rPr>
              <a:t>setAge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(20);</a:t>
            </a:r>
            <a:endParaRPr lang="vi-V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36329" y="3954847"/>
            <a:ext cx="360430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vi-V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rs</a:t>
            </a:r>
            <a:r>
              <a:rPr lang="nl-NL" dirty="0" smtClean="0">
                <a:solidFill>
                  <a:srgbClr val="666666"/>
                </a:solidFill>
                <a:latin typeface="Consolas" panose="020B0609020204030204" pitchFamily="49" charset="0"/>
              </a:rPr>
              <a:t>[0</a:t>
            </a:r>
            <a:r>
              <a:rPr lang="nl-NL" dirty="0">
                <a:solidFill>
                  <a:srgbClr val="666666"/>
                </a:solidFill>
                <a:latin typeface="Consolas" panose="020B0609020204030204" pitchFamily="49" charset="0"/>
              </a:rPr>
              <a:t>].</a:t>
            </a:r>
            <a:r>
              <a:rPr lang="nl-NL" dirty="0">
                <a:solidFill>
                  <a:srgbClr val="7D9029"/>
                </a:solidFill>
                <a:latin typeface="Consolas" panose="020B0609020204030204" pitchFamily="49" charset="0"/>
              </a:rPr>
              <a:t>setName</a:t>
            </a:r>
            <a:r>
              <a:rPr lang="nl-NL" dirty="0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vi-VN" dirty="0" smtClean="0">
                <a:solidFill>
                  <a:srgbClr val="BA2121"/>
                </a:solidFill>
                <a:latin typeface="Consolas" panose="020B0609020204030204" pitchFamily="49" charset="0"/>
              </a:rPr>
              <a:t>"Tommy</a:t>
            </a:r>
            <a:r>
              <a:rPr lang="nl-NL" dirty="0" smtClean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nl-NL" dirty="0" smtClean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  <a:endParaRPr lang="nl-N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prs</a:t>
            </a:r>
            <a:r>
              <a:rPr lang="vi-VN" dirty="0" smtClean="0">
                <a:solidFill>
                  <a:srgbClr val="666666"/>
                </a:solidFill>
                <a:latin typeface="Consolas" panose="020B0609020204030204" pitchFamily="49" charset="0"/>
              </a:rPr>
              <a:t>[0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].</a:t>
            </a:r>
            <a:r>
              <a:rPr lang="vi-VN" dirty="0">
                <a:solidFill>
                  <a:srgbClr val="7D9029"/>
                </a:solidFill>
                <a:latin typeface="Consolas" panose="020B0609020204030204" pitchFamily="49" charset="0"/>
              </a:rPr>
              <a:t>setAge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(20);</a:t>
            </a:r>
            <a:endParaRPr lang="vi-V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36275" y="5176100"/>
            <a:ext cx="3968468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vi-V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vi-VN" sz="1600" dirty="0">
                <a:solidFill>
                  <a:srgbClr val="000000"/>
                </a:solidFill>
                <a:latin typeface="Consolas" panose="020B0609020204030204" pitchFamily="49" charset="0"/>
              </a:rPr>
              <a:t>Person t 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:</a:t>
            </a:r>
            <a:r>
              <a:rPr lang="vi-VN" sz="1600" dirty="0">
                <a:solidFill>
                  <a:srgbClr val="000000"/>
                </a:solidFill>
                <a:latin typeface="Consolas" panose="020B0609020204030204" pitchFamily="49" charset="0"/>
              </a:rPr>
              <a:t> prs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r>
              <a:rPr lang="vi-V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  <a:endParaRPr lang="vi-V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600" dirty="0">
                <a:solidFill>
                  <a:srgbClr val="000000"/>
                </a:solidFill>
                <a:latin typeface="Consolas" panose="020B0609020204030204" pitchFamily="49" charset="0"/>
              </a:rPr>
              <a:t>  System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sz="1600" dirty="0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sz="1600" dirty="0">
                <a:solidFill>
                  <a:srgbClr val="7D9029"/>
                </a:solidFill>
                <a:latin typeface="Consolas" panose="020B0609020204030204" pitchFamily="49" charset="0"/>
              </a:rPr>
              <a:t>println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vi-VN" sz="160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sz="1600" dirty="0">
                <a:solidFill>
                  <a:srgbClr val="7D9029"/>
                </a:solidFill>
                <a:latin typeface="Consolas" panose="020B0609020204030204" pitchFamily="49" charset="0"/>
              </a:rPr>
              <a:t>getName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());</a:t>
            </a:r>
            <a:endParaRPr lang="vi-V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  <a:endParaRPr lang="vi-V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>
            <a:off x="5102025" y="2080508"/>
            <a:ext cx="372401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5102025" y="3771521"/>
            <a:ext cx="372401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43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 smtClean="0"/>
              <a:t>Xử lý ngoại lệ</a:t>
            </a:r>
            <a:endParaRPr lang="vi-V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vi-VN" dirty="0" smtClean="0"/>
              <a:t>Xử lý ngoại lệ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9124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1" smtClean="0"/>
              <a:t>Xử lý ngoại lệ </a:t>
            </a:r>
            <a:r>
              <a:rPr lang="vi-VN" sz="3200" noProof="1" smtClean="0"/>
              <a:t>(exception handling)</a:t>
            </a:r>
            <a:endParaRPr lang="vi-VN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Ngoại lệ: là một lỗi xảy ra khi thực thi chương trình:</a:t>
            </a:r>
          </a:p>
          <a:p>
            <a:pPr lvl="1"/>
            <a:r>
              <a:rPr lang="en-US" noProof="1" smtClean="0"/>
              <a:t>Ví dụ: chia cho 0, mở tập tin không tồn tại,…</a:t>
            </a:r>
          </a:p>
          <a:p>
            <a:r>
              <a:rPr lang="en-US" noProof="1" smtClean="0"/>
              <a:t>Khi một lỗi xảy ra, một </a:t>
            </a:r>
            <a:r>
              <a:rPr lang="en-US" noProof="1" smtClean="0">
                <a:solidFill>
                  <a:srgbClr val="00B050"/>
                </a:solidFill>
              </a:rPr>
              <a:t>đối tượng</a:t>
            </a:r>
            <a:r>
              <a:rPr lang="en-US" noProof="1" smtClean="0"/>
              <a:t> ngoại lệ sẽ sinh ra và chương trình phải “bắt” và xử lý ngoại lệ</a:t>
            </a:r>
          </a:p>
          <a:p>
            <a:r>
              <a:rPr lang="en-US" noProof="1" smtClean="0"/>
              <a:t>Bắt ngoại lệ: dùng câu lệnh </a:t>
            </a:r>
            <a:r>
              <a:rPr lang="en-US" noProof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try…catch…finally</a:t>
            </a:r>
          </a:p>
          <a:p>
            <a:r>
              <a:rPr lang="en-US" noProof="1" smtClean="0"/>
              <a:t>Xử lý ngoại lệ:</a:t>
            </a:r>
          </a:p>
          <a:p>
            <a:pPr lvl="1"/>
            <a:r>
              <a:rPr lang="en-US" noProof="1" smtClean="0"/>
              <a:t>Truyền tiếp </a:t>
            </a:r>
            <a:r>
              <a:rPr lang="vi-VN" noProof="1" smtClean="0"/>
              <a:t>ngoại lệ: “quẳng” ngoại lệ cho nơi khác trong chương trình xử lý</a:t>
            </a:r>
          </a:p>
          <a:p>
            <a:pPr lvl="1"/>
            <a:r>
              <a:rPr lang="en-US" noProof="1" smtClean="0"/>
              <a:t>Khắc phục lỗi để chương trình có thể tiếp tục</a:t>
            </a:r>
            <a:endParaRPr lang="vi-V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Xử lý ngoại lệ</a:t>
            </a:r>
          </a:p>
        </p:txBody>
      </p:sp>
    </p:spTree>
    <p:extLst>
      <p:ext uri="{BB962C8B-B14F-4D97-AF65-F5344CB8AC3E}">
        <p14:creationId xmlns:p14="http://schemas.microsoft.com/office/powerpoint/2010/main" val="46765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1" smtClean="0"/>
              <a:t>Xử lý ngoại lệ (exception handling)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Bắt ngoại lệ:</a:t>
            </a:r>
          </a:p>
          <a:p>
            <a:pPr marL="457200" lvl="1" indent="0">
              <a:buNone/>
            </a:pP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//các câu lệnh có khả năng </a:t>
            </a:r>
          </a:p>
          <a:p>
            <a:pPr marL="457200" lvl="1" indent="0">
              <a:buNone/>
            </a:pP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//sinh ra lỗi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loại ngoại lệ 1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//xử lý ngoại lệ 1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loại ngoại lệ 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//xử lý ngoại lệ n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//các lệnh sẽ được thực hiện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//cả trong trường hợp có và </a:t>
            </a:r>
          </a:p>
          <a:p>
            <a:pPr marL="457200" lvl="1" indent="0">
              <a:buNone/>
            </a:pPr>
            <a:r>
              <a:rPr lang="en-US" sz="1600" i="1" noProof="1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//không có ngoại lệ xảy ra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noProof="1" smtClean="0"/>
              <a:t>Lưu ý:</a:t>
            </a:r>
          </a:p>
          <a:p>
            <a:pPr lvl="1"/>
            <a:r>
              <a:rPr lang="en-US" noProof="1" smtClean="0"/>
              <a:t>Khối lệnh </a:t>
            </a:r>
            <a:r>
              <a:rPr lang="en-US" noProof="1" smtClean="0">
                <a:solidFill>
                  <a:srgbClr val="00B050"/>
                </a:solidFill>
              </a:rPr>
              <a:t>finally</a:t>
            </a:r>
            <a:r>
              <a:rPr lang="en-US" noProof="1" smtClean="0"/>
              <a:t> là không bắt buộc</a:t>
            </a:r>
          </a:p>
          <a:p>
            <a:pPr lvl="1"/>
            <a:r>
              <a:rPr lang="en-US" noProof="1" smtClean="0"/>
              <a:t>Các loại ngoại lệ trong Java được tổ chức theo dạng cây phân cấp với gốc cây phân cấp là </a:t>
            </a:r>
            <a:r>
              <a:rPr lang="en-US" noProof="1" smtClean="0">
                <a:solidFill>
                  <a:srgbClr val="00B050"/>
                </a:solidFill>
              </a:rPr>
              <a:t>Exception</a:t>
            </a:r>
          </a:p>
          <a:p>
            <a:pPr lvl="1"/>
            <a:endParaRPr lang="en-US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Xử lý ngoại lệ</a:t>
            </a:r>
          </a:p>
        </p:txBody>
      </p:sp>
    </p:spTree>
    <p:extLst>
      <p:ext uri="{BB962C8B-B14F-4D97-AF65-F5344CB8AC3E}">
        <p14:creationId xmlns:p14="http://schemas.microsoft.com/office/powerpoint/2010/main" val="18150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1"/>
              <a:t>Xử lý ngoại lệ (exception handling)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Xử lý ngoại lệ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3" y="1114537"/>
            <a:ext cx="7463117" cy="50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1"/>
              <a:t>Xử lý ngoại lệ (exception handling)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Xử lý ngoại lệ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700" y="1116107"/>
            <a:ext cx="8475663" cy="4693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java.util.InputMismatchException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ExceptionHandling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args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hu-HU" sz="16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hu-HU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hu-HU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hu-HU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  <a:r>
              <a:rPr lang="hu-HU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hu-HU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hu-HU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hu-HU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Scanner s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Scanner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"Nhap a: "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 </a:t>
            </a:r>
            <a:r>
              <a:rPr lang="en-US" sz="1600" noProof="1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noProof="1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nextInt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6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noProof="1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Nhap </a:t>
            </a:r>
            <a:r>
              <a:rPr lang="en-US" sz="16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b: </a:t>
            </a:r>
            <a:r>
              <a:rPr lang="en-US" sz="1600" noProof="1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noProof="1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noProof="1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1600" noProof="1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noProof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noProof="1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nextInt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noProof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1600" noProof="1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noProof="1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1600" noProof="1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noProof="1" smtClean="0">
              <a:solidFill>
                <a:srgbClr val="53535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noProof="1">
              <a:solidFill>
                <a:srgbClr val="53535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//. . . </a:t>
            </a:r>
            <a:endParaRPr lang="en-US" sz="1600" noProof="1" smtClean="0">
              <a:solidFill>
                <a:srgbClr val="53535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noProof="1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sz="16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22" y="3769659"/>
            <a:ext cx="4472175" cy="24257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367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1"/>
              <a:t>Xử lý ngoại lệ (exception handling)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Xử lý ngoại lệ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147" y="1089213"/>
            <a:ext cx="8475663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java.util.InputMismatchException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05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ExceptionHandling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args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hu-HU" sz="1400" noProof="1" smtClean="0">
                <a:solidFill>
                  <a:srgbClr val="9E003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hu-HU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hu-HU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hu-HU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  <a:r>
              <a:rPr lang="hu-HU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hu-HU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hu-HU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hu-HU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Scanner s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Scanner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System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"Nhap a: "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nextInt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InputMismatchException e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System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noProof="1" smtClean="0">
                <a:solidFill>
                  <a:srgbClr val="A90E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"Khong hop le, moi ban nhap lai"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noProof="1" smtClean="0">
                <a:solidFill>
                  <a:srgbClr val="6A80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1" noProof="1" smtClean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noProof="1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-US" sz="14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//while</a:t>
            </a:r>
            <a:endParaRPr lang="en-US" sz="900" i="1" noProof="1" smtClean="0">
              <a:solidFill>
                <a:srgbClr val="336E6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//tiếp tục nhập b, ...</a:t>
            </a:r>
            <a:endParaRPr lang="en-US" sz="900" noProof="1" smtClean="0">
              <a:solidFill>
                <a:srgbClr val="53535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en-US" sz="1400" i="1" noProof="1" smtClean="0">
                <a:solidFill>
                  <a:srgbClr val="336E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//main</a:t>
            </a:r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400" noProof="1" smtClean="0">
                <a:solidFill>
                  <a:srgbClr val="5353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07"/>
          <a:stretch/>
        </p:blipFill>
        <p:spPr>
          <a:xfrm>
            <a:off x="4644978" y="4604525"/>
            <a:ext cx="3975100" cy="14600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053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692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Đối tượng và lớp </a:t>
            </a:r>
            <a:r>
              <a:rPr lang="vi-VN" sz="3200" dirty="0"/>
              <a:t>(object &amp; class)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Lớp:</a:t>
            </a:r>
          </a:p>
          <a:p>
            <a:pPr lvl="1"/>
            <a:r>
              <a:rPr lang="vi-VN" dirty="0" smtClean="0"/>
              <a:t>Là </a:t>
            </a:r>
            <a:r>
              <a:rPr lang="vi-VN" dirty="0" smtClean="0">
                <a:solidFill>
                  <a:srgbClr val="00B050"/>
                </a:solidFill>
              </a:rPr>
              <a:t>kiểu</a:t>
            </a:r>
            <a:r>
              <a:rPr lang="vi-VN" dirty="0" smtClean="0"/>
              <a:t> (type/datatype) của đối tượng: mỗi đối tượng phải thuộc 1 kiểu (loại) nào đó</a:t>
            </a:r>
          </a:p>
          <a:p>
            <a:pPr lvl="1"/>
            <a:r>
              <a:rPr lang="vi-VN" dirty="0" smtClean="0"/>
              <a:t>Là một </a:t>
            </a:r>
            <a:r>
              <a:rPr lang="vi-VN" dirty="0" smtClean="0">
                <a:solidFill>
                  <a:srgbClr val="00B050"/>
                </a:solidFill>
              </a:rPr>
              <a:t>đặc tả </a:t>
            </a:r>
            <a:r>
              <a:rPr lang="vi-VN" dirty="0" smtClean="0"/>
              <a:t>(specification) của một kiểu dữ liệu mới, nó mô tả các thành phần của kiểu dữ liệu đó:</a:t>
            </a:r>
          </a:p>
          <a:p>
            <a:pPr lvl="2"/>
            <a:r>
              <a:rPr lang="vi-VN" dirty="0" smtClean="0"/>
              <a:t>Các </a:t>
            </a:r>
            <a:r>
              <a:rPr lang="vi-VN" dirty="0" smtClean="0">
                <a:solidFill>
                  <a:srgbClr val="00B050"/>
                </a:solidFill>
              </a:rPr>
              <a:t>dữ liệu </a:t>
            </a:r>
            <a:r>
              <a:rPr lang="vi-VN" dirty="0" smtClean="0"/>
              <a:t>mà một đối tượng thuộc lớp đó có thể lưu trữ</a:t>
            </a:r>
          </a:p>
          <a:p>
            <a:pPr lvl="2"/>
            <a:r>
              <a:rPr lang="vi-VN" dirty="0" smtClean="0"/>
              <a:t>Các </a:t>
            </a:r>
            <a:r>
              <a:rPr lang="vi-VN" dirty="0" smtClean="0">
                <a:solidFill>
                  <a:srgbClr val="00B050"/>
                </a:solidFill>
              </a:rPr>
              <a:t>phương thức </a:t>
            </a:r>
            <a:r>
              <a:rPr lang="vi-VN" dirty="0" smtClean="0"/>
              <a:t>của các đối tượng thuộc lớp đó</a:t>
            </a:r>
          </a:p>
          <a:p>
            <a:pPr lvl="1"/>
            <a:r>
              <a:rPr lang="vi-VN" dirty="0" smtClean="0"/>
              <a:t>Có thể hiểu, lớp là một khuôn mẫu để tạo ra các đối tượng.</a:t>
            </a:r>
          </a:p>
          <a:p>
            <a:pPr lvl="1"/>
            <a:r>
              <a:rPr lang="vi-VN" dirty="0" smtClean="0"/>
              <a:t>Ví dụ: String, Scanner là các lớp được định nghĩa sẵn của Java</a:t>
            </a:r>
          </a:p>
          <a:p>
            <a:pPr lvl="2"/>
            <a:r>
              <a:rPr lang="vi-VN" dirty="0" smtClean="0"/>
              <a:t>Các đối tượng thuộc lớp String có thể chứa các chuỗi ký tự </a:t>
            </a:r>
            <a:br>
              <a:rPr lang="vi-VN" dirty="0" smtClean="0"/>
            </a:br>
            <a:r>
              <a:rPr lang="vi-VN" dirty="0" smtClean="0"/>
              <a:t>(</a:t>
            </a:r>
            <a:r>
              <a:rPr lang="vi-VN" sz="1600" dirty="0">
                <a:solidFill>
                  <a:srgbClr val="000000"/>
                </a:solidFill>
                <a:latin typeface="Consolas" panose="020B0609020204030204" pitchFamily="49" charset="0"/>
              </a:rPr>
              <a:t>String s </a:t>
            </a:r>
            <a:r>
              <a:rPr lang="vi-VN" sz="16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vi-V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sz="1600" dirty="0">
                <a:solidFill>
                  <a:srgbClr val="BA2121"/>
                </a:solidFill>
                <a:latin typeface="Consolas" panose="020B0609020204030204" pitchFamily="49" charset="0"/>
              </a:rPr>
              <a:t>"Hello World</a:t>
            </a:r>
            <a:r>
              <a:rPr lang="vi-VN" sz="1600" dirty="0" smtClean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vi-VN" sz="1600" dirty="0" smtClean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  <a:r>
              <a:rPr lang="vi-VN" dirty="0" smtClean="0"/>
              <a:t>) và các thao tác trên chuỗi ký tự </a:t>
            </a:r>
            <a:r>
              <a:rPr lang="vi-VN" dirty="0"/>
              <a:t>(</a:t>
            </a:r>
            <a:r>
              <a:rPr lang="vi-V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vi-VN" sz="1600" dirty="0" smtClean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sz="1600" dirty="0" smtClean="0">
                <a:solidFill>
                  <a:srgbClr val="7D9029"/>
                </a:solidFill>
                <a:latin typeface="Consolas" panose="020B0609020204030204" pitchFamily="49" charset="0"/>
              </a:rPr>
              <a:t>toLowerCase</a:t>
            </a:r>
            <a:r>
              <a:rPr lang="vi-VN" sz="1600" dirty="0" smtClean="0">
                <a:solidFill>
                  <a:srgbClr val="666666"/>
                </a:solidFill>
                <a:latin typeface="Consolas" panose="020B0609020204030204" pitchFamily="49" charset="0"/>
              </a:rPr>
              <a:t>(); </a:t>
            </a:r>
            <a:r>
              <a:rPr lang="vi-VN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vi-VN" sz="1600" dirty="0" smtClean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sz="1600" dirty="0" smtClean="0">
                <a:solidFill>
                  <a:srgbClr val="7D9029"/>
                </a:solidFill>
                <a:latin typeface="Consolas" panose="020B0609020204030204" pitchFamily="49" charset="0"/>
              </a:rPr>
              <a:t>toUpperCase</a:t>
            </a:r>
            <a:r>
              <a:rPr lang="vi-VN" sz="1600" dirty="0" smtClean="0">
                <a:solidFill>
                  <a:srgbClr val="666666"/>
                </a:solidFill>
                <a:latin typeface="Consolas" panose="020B0609020204030204" pitchFamily="49" charset="0"/>
              </a:rPr>
              <a:t>();</a:t>
            </a:r>
            <a:r>
              <a:rPr lang="vi-VN" dirty="0" smtClean="0"/>
              <a:t>)</a:t>
            </a:r>
            <a:endParaRPr lang="vi-VN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507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74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3573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vi-VN" dirty="0" smtClean="0"/>
              <a:t>Quiz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92083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307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Lớp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String</a:t>
            </a:r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Trữ các chuỗi và cung cấp các thao tác trên chuỗi</a:t>
            </a:r>
          </a:p>
          <a:p>
            <a:pPr marL="914400" lvl="2" indent="0">
              <a:buNone/>
            </a:pP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s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"Hello"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  <a:endParaRPr lang="en-US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s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rgbClr val="008000"/>
                </a:solidFill>
                <a:latin typeface="Consolas" panose="020B0609020204030204" pitchFamily="49" charset="0"/>
              </a:rPr>
              <a:t>new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String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"Hello"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endParaRPr lang="en-US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noProof="1" smtClean="0"/>
              <a:t>Không thể thay đổi giá trị của chuỗi (immutable)</a:t>
            </a:r>
          </a:p>
          <a:p>
            <a:pPr lvl="1"/>
            <a:r>
              <a:rPr lang="en-US" noProof="1" smtClean="0"/>
              <a:t>Các phương thức của lớp này thường trả về 1 chuỗi</a:t>
            </a:r>
          </a:p>
          <a:p>
            <a:pPr marL="914400" lvl="2" indent="0">
              <a:buNone/>
            </a:pP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7D9029"/>
                </a:solidFill>
                <a:latin typeface="Consolas" panose="020B0609020204030204" pitchFamily="49" charset="0"/>
              </a:rPr>
              <a:t>concat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"World"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  <a:endParaRPr lang="en-US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 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7D9029"/>
                </a:solidFill>
                <a:latin typeface="Consolas" panose="020B0609020204030204" pitchFamily="49" charset="0"/>
              </a:rPr>
              <a:t>replace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"W"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,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BA2121"/>
                </a:solidFill>
                <a:latin typeface="Consolas" panose="020B0609020204030204" pitchFamily="49" charset="0"/>
              </a:rPr>
              <a:t>" W"</a:t>
            </a:r>
            <a:r>
              <a:rPr lang="en-US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  <a:endParaRPr lang="en-US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/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 smtClean="0"/>
              <a:t>Phụ lục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331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Lớp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String</a:t>
            </a:r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char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charAt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index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substring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beginIndex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substring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beginIndex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endIndex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boolean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contains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CharSequence s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boolean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equals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Object another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boolean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isEmpty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concat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str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replace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oldStr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String newStr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trim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indexOf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substring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indexOf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substring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,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fromIndex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toLowerCase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()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toUpperCase</a:t>
            </a:r>
            <a:r>
              <a:rPr lang="en-US" sz="16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()</a:t>
            </a:r>
            <a:endParaRPr lang="en-US" sz="16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7692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Lớp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Math</a:t>
            </a:r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Cung cấp các hàm toán học</a:t>
            </a:r>
          </a:p>
          <a:p>
            <a:r>
              <a:rPr lang="en-US" noProof="1" smtClean="0"/>
              <a:t>Hầu hết các phương thức là tĩnh (static, gọi từ lớp)</a:t>
            </a:r>
          </a:p>
          <a:p>
            <a:r>
              <a:rPr lang="en-US" noProof="1" smtClean="0"/>
              <a:t>Một số hàm thông dụng như: </a:t>
            </a:r>
          </a:p>
          <a:p>
            <a:pPr lvl="1"/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long</a:t>
            </a:r>
            <a:r>
              <a:rPr lang="en-US" sz="2000" noProof="1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abs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long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en-US" sz="2000" noProof="1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000" noProof="1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log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log10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en-US" sz="2000" noProof="1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long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noProof="1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round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000" noProof="1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000" noProof="1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sqrt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000" noProof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000" noProof="1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en-US" sz="2000" noProof="1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1"/>
            <a:endParaRPr lang="en-US" sz="2000" noProof="1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noProof="1" smtClean="0"/>
              <a:t>Một số hàm khác: </a:t>
            </a:r>
            <a:r>
              <a:rPr lang="en-US" sz="2400" noProof="1" smtClean="0">
                <a:latin typeface="Consolas" charset="0"/>
                <a:ea typeface="Consolas" charset="0"/>
                <a:cs typeface="Consolas" charset="0"/>
              </a:rPr>
              <a:t>sin, cos, asin, acos, exp, floor, ceil, pow, min, max</a:t>
            </a:r>
            <a:endParaRPr lang="en-US" noProof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71418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Đối tượng và lớp </a:t>
            </a:r>
            <a:r>
              <a:rPr lang="vi-VN" sz="3200" dirty="0"/>
              <a:t>(object &amp; class)</a:t>
            </a:r>
            <a:endParaRPr lang="vi-VN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4640580" cy="4948518"/>
          </a:xfrm>
        </p:spPr>
        <p:txBody>
          <a:bodyPr/>
          <a:lstStyle/>
          <a:p>
            <a:r>
              <a:rPr lang="vi-VN" dirty="0" smtClean="0"/>
              <a:t>Biến kiểu dữ liệu cơ bản:</a:t>
            </a:r>
          </a:p>
          <a:p>
            <a:pPr lvl="1"/>
            <a:r>
              <a:rPr lang="vi-VN" dirty="0" smtClean="0"/>
              <a:t>Chứa dữ liệu</a:t>
            </a:r>
          </a:p>
          <a:p>
            <a:pPr lvl="1"/>
            <a:r>
              <a:rPr lang="vi-VN" dirty="0" smtClean="0"/>
              <a:t>Tác động lên dữ liệu: gọi các hàm</a:t>
            </a:r>
          </a:p>
          <a:p>
            <a:pPr lvl="1"/>
            <a:endParaRPr lang="vi-VN" dirty="0"/>
          </a:p>
          <a:p>
            <a:r>
              <a:rPr lang="vi-VN" dirty="0" smtClean="0"/>
              <a:t>Biến đối tượng:</a:t>
            </a:r>
          </a:p>
          <a:p>
            <a:pPr lvl="1"/>
            <a:r>
              <a:rPr lang="vi-VN" dirty="0" smtClean="0"/>
              <a:t>Chứa dữ liệu + các thao tác (phương thức) trên dữ liệu</a:t>
            </a:r>
          </a:p>
          <a:p>
            <a:pPr lvl="1"/>
            <a:r>
              <a:rPr lang="vi-VN" dirty="0" smtClean="0"/>
              <a:t>Tác động lên dữ liệu của đối tượng: gọi các phương thức của chính đối tượng</a:t>
            </a:r>
            <a:endParaRPr lang="vi-V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</a:t>
            </a:r>
            <a:endParaRPr lang="vi-VN" dirty="0"/>
          </a:p>
        </p:txBody>
      </p:sp>
      <p:sp>
        <p:nvSpPr>
          <p:cNvPr id="5" name="TextBox 4"/>
          <p:cNvSpPr txBox="1"/>
          <p:nvPr/>
        </p:nvSpPr>
        <p:spPr>
          <a:xfrm>
            <a:off x="5207000" y="1442938"/>
            <a:ext cx="370332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5</a:t>
            </a:r>
            <a:r>
              <a:rPr lang="vi-VN" dirty="0" smtClean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endParaRPr lang="vi-V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Math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dirty="0">
                <a:solidFill>
                  <a:srgbClr val="7D9029"/>
                </a:solidFill>
                <a:latin typeface="Consolas" panose="020B0609020204030204" pitchFamily="49" charset="0"/>
              </a:rPr>
              <a:t>sqrt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vi-VN" dirty="0" smtClean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  <a:endParaRPr lang="vi-V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7000" y="3383012"/>
            <a:ext cx="370332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s 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dirty="0">
                <a:solidFill>
                  <a:srgbClr val="BA2121"/>
                </a:solidFill>
                <a:latin typeface="Consolas" panose="020B0609020204030204" pitchFamily="49" charset="0"/>
              </a:rPr>
              <a:t>"Hellu </a:t>
            </a:r>
            <a:r>
              <a:rPr lang="vi-VN" dirty="0" smtClean="0">
                <a:solidFill>
                  <a:srgbClr val="BA2121"/>
                </a:solidFill>
                <a:latin typeface="Consolas" panose="020B0609020204030204" pitchFamily="49" charset="0"/>
              </a:rPr>
              <a:t>World”</a:t>
            </a:r>
            <a:r>
              <a:rPr lang="vi-VN" dirty="0" smtClean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  <a:endParaRPr lang="vi-V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vi-VN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 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dirty="0">
                <a:solidFill>
                  <a:srgbClr val="7D9029"/>
                </a:solidFill>
                <a:latin typeface="Consolas" panose="020B0609020204030204" pitchFamily="49" charset="0"/>
              </a:rPr>
              <a:t>replace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vi-VN" dirty="0">
                <a:solidFill>
                  <a:srgbClr val="BA2121"/>
                </a:solidFill>
                <a:latin typeface="Consolas" panose="020B0609020204030204" pitchFamily="49" charset="0"/>
              </a:rPr>
              <a:t>"u"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,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dirty="0">
                <a:solidFill>
                  <a:srgbClr val="BA2121"/>
                </a:solidFill>
                <a:latin typeface="Consolas" panose="020B0609020204030204" pitchFamily="49" charset="0"/>
              </a:rPr>
              <a:t>"o</a:t>
            </a:r>
            <a:r>
              <a:rPr lang="vi-VN" dirty="0" smtClean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vi-VN" dirty="0" smtClean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  <a:endParaRPr lang="vi-V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vi-VN" dirty="0" smtClean="0">
              <a:solidFill>
                <a:srgbClr val="B00040"/>
              </a:solidFill>
              <a:latin typeface="Consolas" panose="020B0609020204030204" pitchFamily="49" charset="0"/>
            </a:endParaRPr>
          </a:p>
          <a:p>
            <a:r>
              <a:rPr lang="vi-VN" dirty="0" smtClean="0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vi-V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len 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vi-VN" dirty="0">
                <a:solidFill>
                  <a:srgbClr val="7D9029"/>
                </a:solidFill>
                <a:latin typeface="Consolas" panose="020B0609020204030204" pitchFamily="49" charset="0"/>
              </a:rPr>
              <a:t>length</a:t>
            </a:r>
            <a:r>
              <a:rPr lang="vi-VN" dirty="0">
                <a:solidFill>
                  <a:srgbClr val="666666"/>
                </a:solidFill>
                <a:latin typeface="Consolas" panose="020B0609020204030204" pitchFamily="49" charset="0"/>
              </a:rPr>
              <a:t>();</a:t>
            </a:r>
            <a:endParaRPr lang="vi-V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8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Khai báo &amp; </a:t>
            </a:r>
            <a:r>
              <a:rPr lang="en-US" noProof="1"/>
              <a:t>t</a:t>
            </a:r>
            <a:r>
              <a:rPr lang="en-US" noProof="1" smtClean="0"/>
              <a:t>ạo đối tượng</a:t>
            </a:r>
            <a:endParaRPr lang="en-US" noProof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Khai báo đối tượng: </a:t>
            </a:r>
            <a:r>
              <a:rPr lang="en-US" sz="2400" noProof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&lt;tên lớp&gt; &lt;tên đối tượng&gt;;</a:t>
            </a:r>
            <a:endParaRPr lang="en-US" noProof="1" smtClean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noProof="1" smtClean="0"/>
              <a:t>Đối tượng cũng là biến </a:t>
            </a:r>
            <a:r>
              <a:rPr lang="en-US" noProof="1" smtClean="0">
                <a:sym typeface="Symbol" panose="05050102010706020507" pitchFamily="18" charset="2"/>
              </a:rPr>
              <a:t> cú pháp giống khai báo biến, trong đó tên lớp đóng vai trò kiểu dữ liệu.</a:t>
            </a:r>
          </a:p>
          <a:p>
            <a:r>
              <a:rPr lang="en-US" noProof="1" smtClean="0"/>
              <a:t>Tạo đối tượng: dùng toán tử </a:t>
            </a:r>
            <a:r>
              <a:rPr lang="en-US" noProof="1" smtClean="0">
                <a:latin typeface="Courier New" panose="02070309020205020404" pitchFamily="49" charset="0"/>
                <a:cs typeface="Courier New" panose="02070309020205020404" pitchFamily="49" charset="0"/>
              </a:rPr>
              <a:t>new: </a:t>
            </a:r>
            <a:r>
              <a:rPr lang="en-US" sz="2400" noProof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&lt;tên lớp&gt;;</a:t>
            </a:r>
            <a:endParaRPr lang="en-US" noProof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noProof="1" smtClean="0"/>
              <a:t>Một biến đối tượng được gọi là </a:t>
            </a:r>
            <a:r>
              <a:rPr lang="en-US" noProof="1" smtClean="0">
                <a:solidFill>
                  <a:srgbClr val="00B050"/>
                </a:solidFill>
              </a:rPr>
              <a:t>biến tham chiếu</a:t>
            </a:r>
            <a:r>
              <a:rPr lang="en-US" noProof="1" smtClean="0"/>
              <a:t> (reference variable):</a:t>
            </a:r>
          </a:p>
          <a:p>
            <a:pPr lvl="1"/>
            <a:r>
              <a:rPr lang="en-US" noProof="1" smtClean="0"/>
              <a:t>Bản thân biến </a:t>
            </a:r>
            <a:r>
              <a:rPr lang="en-US" noProof="1" smtClean="0">
                <a:solidFill>
                  <a:srgbClr val="00B050"/>
                </a:solidFill>
              </a:rPr>
              <a:t>không chứa dữ liệu</a:t>
            </a:r>
            <a:r>
              <a:rPr lang="en-US" noProof="1" smtClean="0"/>
              <a:t>, chỉ là một </a:t>
            </a:r>
            <a:r>
              <a:rPr lang="en-US" noProof="1" smtClean="0">
                <a:solidFill>
                  <a:srgbClr val="00B050"/>
                </a:solidFill>
              </a:rPr>
              <a:t>tham chiếu </a:t>
            </a:r>
            <a:r>
              <a:rPr lang="en-US" noProof="1" smtClean="0"/>
              <a:t>đến đối tượng</a:t>
            </a:r>
          </a:p>
          <a:p>
            <a:pPr lvl="1"/>
            <a:r>
              <a:rPr lang="en-US" noProof="1" smtClean="0"/>
              <a:t>Hay nói cách khác, biến tham chiếu chứa </a:t>
            </a:r>
            <a:r>
              <a:rPr lang="en-US" noProof="1" smtClean="0">
                <a:solidFill>
                  <a:srgbClr val="00B050"/>
                </a:solidFill>
              </a:rPr>
              <a:t>“địa chỉ”</a:t>
            </a:r>
            <a:r>
              <a:rPr lang="en-US" noProof="1" smtClean="0"/>
              <a:t> của đối tượng mà nó tham chiếu đến</a:t>
            </a:r>
          </a:p>
          <a:p>
            <a:pPr lvl="1"/>
            <a:r>
              <a:rPr lang="en-US" noProof="1" smtClean="0"/>
              <a:t>Muốn cho biến tham chiếu đến đối tượng, dùng phép gán </a:t>
            </a:r>
            <a:r>
              <a:rPr lang="en-US" noProof="1" smtClean="0">
                <a:solidFill>
                  <a:srgbClr val="00B050"/>
                </a:solidFill>
              </a:rPr>
              <a:t>=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7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Khai báo và </a:t>
            </a:r>
            <a:r>
              <a:rPr lang="en-US" noProof="1"/>
              <a:t>t</a:t>
            </a:r>
            <a:r>
              <a:rPr lang="en-US" noProof="1" smtClean="0"/>
              <a:t>ạo đối tượng</a:t>
            </a:r>
            <a:endParaRPr 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noProof="1" smtClean="0"/>
              <a:t>Biến kiểu nguyên thủy </a:t>
            </a:r>
            <a:r>
              <a:rPr lang="en-US" sz="2400" i="1" noProof="1" smtClean="0"/>
              <a:t>(primitive datatype variable)</a:t>
            </a:r>
          </a:p>
          <a:p>
            <a:pPr lvl="1"/>
            <a:r>
              <a:rPr lang="en-US" noProof="1" smtClean="0"/>
              <a:t>Lưu trực tiếp dữ liệu vào vùng nó được cấp phát</a:t>
            </a:r>
          </a:p>
          <a:p>
            <a:pPr marL="914400" lvl="2" indent="0">
              <a:buNone/>
            </a:pPr>
            <a:endParaRPr lang="en-US" noProof="1" smtClean="0">
              <a:solidFill>
                <a:srgbClr val="B0004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000" noProof="1" smtClean="0">
                <a:solidFill>
                  <a:srgbClr val="B00040"/>
                </a:solidFill>
                <a:latin typeface="Consolas" panose="020B0609020204030204" pitchFamily="49" charset="0"/>
              </a:rPr>
              <a:t>  int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x 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sz="20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noProof="1" smtClean="0">
                <a:solidFill>
                  <a:srgbClr val="666666"/>
                </a:solidFill>
                <a:latin typeface="Consolas" panose="020B0609020204030204" pitchFamily="49" charset="0"/>
              </a:rPr>
              <a:t>45;</a:t>
            </a:r>
            <a:endParaRPr lang="en-US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endParaRPr 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noProof="1" smtClean="0"/>
              <a:t>Biến tham chiếu </a:t>
            </a:r>
            <a:br>
              <a:rPr lang="en-US" b="1" noProof="1" smtClean="0"/>
            </a:br>
            <a:r>
              <a:rPr lang="en-US" sz="2400" i="1" noProof="1" smtClean="0"/>
              <a:t>(reference variable)</a:t>
            </a:r>
          </a:p>
          <a:p>
            <a:pPr lvl="1"/>
            <a:r>
              <a:rPr lang="en-US" noProof="1" smtClean="0"/>
              <a:t>Lưu địa chỉ của đối tượng mà nó tham chiếu đến</a:t>
            </a:r>
          </a:p>
          <a:p>
            <a:pPr lvl="1"/>
            <a:endParaRPr lang="en-US" sz="2000" noProof="1"/>
          </a:p>
          <a:p>
            <a:pPr marL="576263" lvl="2" indent="0">
              <a:buNone/>
            </a:pPr>
            <a:r>
              <a:rPr lang="vi-V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vi-VN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vi-VN" dirty="0" smtClean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pPr marL="576263" lvl="2" indent="0">
              <a:spcBef>
                <a:spcPts val="600"/>
              </a:spcBef>
              <a:buNone/>
            </a:pPr>
            <a:endParaRPr lang="vi-V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76263" lvl="2" indent="0">
              <a:spcBef>
                <a:spcPts val="1200"/>
              </a:spcBef>
              <a:buNone/>
            </a:pP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s</a:t>
            </a:r>
            <a:r>
              <a:rPr lang="en-US" dirty="0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BA2121"/>
                </a:solidFill>
                <a:latin typeface="Consolas" panose="020B0609020204030204" pitchFamily="49" charset="0"/>
              </a:rPr>
              <a:t>Hello"</a:t>
            </a:r>
            <a:r>
              <a:rPr lang="en-US" dirty="0" smtClean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noProof="1" smtClean="0"/>
          </a:p>
          <a:p>
            <a:pPr marL="457200" lvl="1" indent="0">
              <a:buNone/>
            </a:pPr>
            <a:endParaRPr lang="en-US" noProof="1" smtClean="0"/>
          </a:p>
          <a:p>
            <a:pPr marL="0" indent="0">
              <a:buNone/>
            </a:pPr>
            <a:r>
              <a:rPr lang="en-US" sz="2400" noProof="1" smtClean="0"/>
              <a:t>Có thể khai báo ngắn gọn:</a:t>
            </a:r>
            <a:endParaRPr lang="vi-VN" sz="2400" noProof="1" smtClean="0"/>
          </a:p>
          <a:p>
            <a:pPr marL="0" indent="0">
              <a:buNone/>
            </a:pPr>
            <a:r>
              <a:rPr lang="vi-VN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String s </a:t>
            </a:r>
            <a:r>
              <a:rPr lang="en-US" sz="1800" dirty="0" smtClean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String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BA2121"/>
                </a:solidFill>
                <a:latin typeface="Consolas" panose="020B0609020204030204" pitchFamily="49" charset="0"/>
              </a:rPr>
              <a:t>"Hello"</a:t>
            </a:r>
            <a:r>
              <a:rPr lang="en-US" sz="1800" dirty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  <a:endParaRPr lang="en-US" sz="1800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1"/>
              <a:t>Đối tượng và lớp</a:t>
            </a:r>
            <a:endParaRPr lang="vi-VN" dirty="0"/>
          </a:p>
        </p:txBody>
      </p:sp>
      <p:sp>
        <p:nvSpPr>
          <p:cNvPr id="7" name="Rectangle 6"/>
          <p:cNvSpPr/>
          <p:nvPr/>
        </p:nvSpPr>
        <p:spPr>
          <a:xfrm>
            <a:off x="2095635" y="3158686"/>
            <a:ext cx="925047" cy="313151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???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5635" y="3875545"/>
            <a:ext cx="925047" cy="313151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45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4477" y="3158686"/>
            <a:ext cx="925047" cy="313151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???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85750" y="4572880"/>
            <a:ext cx="925047" cy="313151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Hello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6722" y="2872375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2375279" y="3482576"/>
            <a:ext cx="281834" cy="392969"/>
          </a:xfrm>
          <a:prstGeom prst="downArrow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12024" y="3584572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30267" y="2820142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87003" y="3875545"/>
            <a:ext cx="925047" cy="313151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&amp;2345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4978235" y="3482577"/>
            <a:ext cx="281834" cy="392969"/>
          </a:xfrm>
          <a:prstGeom prst="downArrow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01515" y="3584573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01515" y="4303049"/>
            <a:ext cx="900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&amp;2345</a:t>
            </a:r>
            <a:endParaRPr lang="en-US" sz="1600" i="1" dirty="0"/>
          </a:p>
        </p:txBody>
      </p:sp>
      <p:cxnSp>
        <p:nvCxnSpPr>
          <p:cNvPr id="22" name="Elbow Connector 21"/>
          <p:cNvCxnSpPr>
            <a:stCxn id="17" idx="1"/>
            <a:endCxn id="12" idx="1"/>
          </p:cNvCxnSpPr>
          <p:nvPr/>
        </p:nvCxnSpPr>
        <p:spPr>
          <a:xfrm rot="10800000" flipV="1">
            <a:off x="4685751" y="4032120"/>
            <a:ext cx="1253" cy="697335"/>
          </a:xfrm>
          <a:prstGeom prst="bentConnector3">
            <a:avLst>
              <a:gd name="adj1" fmla="val 18344214"/>
            </a:avLst>
          </a:prstGeom>
          <a:ln>
            <a:solidFill>
              <a:srgbClr val="C0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79869" y="4240419"/>
            <a:ext cx="260541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715076" y="4303049"/>
            <a:ext cx="1390389" cy="4264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43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66663</TotalTime>
  <Words>6329</Words>
  <Application>Microsoft Macintosh PowerPoint</Application>
  <PresentationFormat>On-screen Show (4:3)</PresentationFormat>
  <Paragraphs>1042</Paragraphs>
  <Slides>66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Lớp và đối tượng</vt:lpstr>
      <vt:lpstr>Mục tiêu</vt:lpstr>
      <vt:lpstr>Nội dung</vt:lpstr>
      <vt:lpstr>PowerPoint Presentation</vt:lpstr>
      <vt:lpstr>Đối tượng và lớp (object &amp; class)</vt:lpstr>
      <vt:lpstr>Đối tượng và lớp (object &amp; class)</vt:lpstr>
      <vt:lpstr>Đối tượng và lớp (object &amp; class)</vt:lpstr>
      <vt:lpstr>Khai báo &amp; tạo đối tượng</vt:lpstr>
      <vt:lpstr>Khai báo và tạo đối tượng</vt:lpstr>
      <vt:lpstr>Truy xuất các thành phần của đối tượng</vt:lpstr>
      <vt:lpstr>Tạo lớp căn bản</vt:lpstr>
      <vt:lpstr>Thuộc tính của lớp</vt:lpstr>
      <vt:lpstr>Phương thức của lớp</vt:lpstr>
      <vt:lpstr>Lớp Diem2D</vt:lpstr>
      <vt:lpstr>Lớp Diem2D</vt:lpstr>
      <vt:lpstr>Thuộc tính truy cập</vt:lpstr>
      <vt:lpstr>Định nghĩa phương thức</vt:lpstr>
      <vt:lpstr>Định nghĩa phương thức</vt:lpstr>
      <vt:lpstr>Định nghĩa phương thức</vt:lpstr>
      <vt:lpstr>Định nghĩa phương thức</vt:lpstr>
      <vt:lpstr>Định nghĩa phương thức</vt:lpstr>
      <vt:lpstr>Định nghĩa phương thức</vt:lpstr>
      <vt:lpstr>Định nghĩa phương thức</vt:lpstr>
      <vt:lpstr>Định nghĩa phương thức</vt:lpstr>
      <vt:lpstr>Định nghĩa phương thức</vt:lpstr>
      <vt:lpstr>Tái định nghĩa phương thức</vt:lpstr>
      <vt:lpstr>Tái định nghĩa phương thức</vt:lpstr>
      <vt:lpstr>PowerPoint Presentation</vt:lpstr>
      <vt:lpstr>Hàm xây dựng (constructor)</vt:lpstr>
      <vt:lpstr>Hàm xây dựng (constructor)</vt:lpstr>
      <vt:lpstr>Hàm xây dựng (constructor)</vt:lpstr>
      <vt:lpstr>Hàm xây dựng (constructor)</vt:lpstr>
      <vt:lpstr>Hàm xây dựng (constructor)</vt:lpstr>
      <vt:lpstr>Hàm xây dựng (constructor)</vt:lpstr>
      <vt:lpstr>Hàm xây dựng sao chép (copy constructor)</vt:lpstr>
      <vt:lpstr>Phép gán đối tượng (object assignment)</vt:lpstr>
      <vt:lpstr>Phép gán đối tượng (object assignment)</vt:lpstr>
      <vt:lpstr>Hàm hủy (desctructor)</vt:lpstr>
      <vt:lpstr>PowerPoint Presentation</vt:lpstr>
      <vt:lpstr>Sao chép sâu (deep copy)</vt:lpstr>
      <vt:lpstr>Sao chép sâu (deep copy)</vt:lpstr>
      <vt:lpstr>Sao chép sâu (deep copy)</vt:lpstr>
      <vt:lpstr>Thành phần tĩnh (static members)</vt:lpstr>
      <vt:lpstr>Thành phần tĩnh (static members)</vt:lpstr>
      <vt:lpstr>Thành phần tĩnh (static members)</vt:lpstr>
      <vt:lpstr>Biến tham chiếu this</vt:lpstr>
      <vt:lpstr>Biến tham chiếu this</vt:lpstr>
      <vt:lpstr>Biến tham chiếu this</vt:lpstr>
      <vt:lpstr>PowerPoint Presentation</vt:lpstr>
      <vt:lpstr>Mảng (array)</vt:lpstr>
      <vt:lpstr>Mảng (array)</vt:lpstr>
      <vt:lpstr>PowerPoint Presentation</vt:lpstr>
      <vt:lpstr>Xử lý ngoại lệ (exception handling)</vt:lpstr>
      <vt:lpstr>Xử lý ngoại lệ (exception handling)</vt:lpstr>
      <vt:lpstr>Xử lý ngoại lệ (exception handling)</vt:lpstr>
      <vt:lpstr>Xử lý ngoại lệ (exception handling)</vt:lpstr>
      <vt:lpstr>Xử lý ngoại lệ (exception handling)</vt:lpstr>
      <vt:lpstr>Question?</vt:lpstr>
      <vt:lpstr>PowerPoint Presentation</vt:lpstr>
      <vt:lpstr>PowerPoint Presentation</vt:lpstr>
      <vt:lpstr>PowerPoint Presentation</vt:lpstr>
      <vt:lpstr>Quiz</vt:lpstr>
      <vt:lpstr>PowerPoint Presentation</vt:lpstr>
      <vt:lpstr>Lớp String</vt:lpstr>
      <vt:lpstr>Lớp String</vt:lpstr>
      <vt:lpstr>Lớp Math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Cong AN</dc:creator>
  <cp:lastModifiedBy>Cong Huy Nguyen</cp:lastModifiedBy>
  <cp:revision>1126</cp:revision>
  <dcterms:created xsi:type="dcterms:W3CDTF">2014-12-01T14:39:04Z</dcterms:created>
  <dcterms:modified xsi:type="dcterms:W3CDTF">2016-07-31T15:59:24Z</dcterms:modified>
</cp:coreProperties>
</file>